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E61F51"/>
    <a:srgbClr val="837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78193-9D91-455D-899A-9B95E14BD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83200"/>
            <a:ext cx="9144000" cy="1006475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rgbClr val="E61F5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E86073-21DE-4CB4-9ACB-98D671A18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070"/>
            <a:ext cx="9144000" cy="365125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rgbClr val="2626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137C0395-E7FC-42A2-BECD-806FD7225A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476" y="5512419"/>
            <a:ext cx="2609204" cy="1080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933B48A-E965-424E-A7D9-25B04BB903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54376" y="5512419"/>
            <a:ext cx="3814804" cy="108000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9E37A9E2-A272-4A48-A052-38869D8B9F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9876" y="5512419"/>
            <a:ext cx="2477648" cy="10800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C5C2E0F4-942B-4F0F-ADF5-2B37A8209FC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40" y="265581"/>
            <a:ext cx="463492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14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8F0E6-2D3B-40C4-A6EB-9EB86662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E61F5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986E7-A2F1-44ED-B640-E5777DB7C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baseline="0">
                <a:solidFill>
                  <a:srgbClr val="262626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46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ADD88-5DE5-4034-9D0C-4786503B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F85490-9EDC-4F2A-B95A-D5BCC1EF2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526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5700C-4814-45E5-BB2C-919E7D2E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50"/>
            <a:ext cx="10515600" cy="85883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924B88-7D72-430D-A360-F56C688E6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66975"/>
            <a:ext cx="5181600" cy="37099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83ABCA-38FB-45B2-BE9F-DE0090FB8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66973"/>
            <a:ext cx="5181600" cy="370998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95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62C16-5099-458E-83A8-92674000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38276"/>
            <a:ext cx="10515600" cy="6477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F17C7E-C372-4975-81CA-4C156059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69319"/>
            <a:ext cx="51285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B151F7-97C5-432C-B09C-A95C83E7B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76575"/>
            <a:ext cx="5157787" cy="31130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02EF25-26EC-469F-A82B-4EA9702A7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16931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C739CA-763B-427A-8015-2911E01F9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76575"/>
            <a:ext cx="5183188" cy="311308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72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C6F73-8C46-4B37-8640-522F5A00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0556"/>
            <a:ext cx="10515600" cy="10168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9931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3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39008-BB3F-44E0-ABE2-BC70CEC5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97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FD5355-ED70-48CD-BE59-F511DE5B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09700"/>
            <a:ext cx="6172200" cy="44513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2458D1-0ABB-4C26-A823-EC284F6F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9900"/>
            <a:ext cx="3932237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6543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67A9A9-196C-4FCA-B572-DD1F96D6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1047"/>
            <a:ext cx="10515600" cy="101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8B9AA0-5F96-4AC2-9930-B5FD4E71A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7321"/>
            <a:ext cx="10515600" cy="3459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CB4017A-8ED0-4A46-A9A2-9B4DA122622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660"/>
            <a:ext cx="231746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baseline="0">
          <a:solidFill>
            <a:srgbClr val="E61F5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3000" kern="1200" baseline="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31370-4200-424A-8557-D70F67057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1929"/>
            <a:ext cx="9144000" cy="2387600"/>
          </a:xfrm>
        </p:spPr>
        <p:txBody>
          <a:bodyPr/>
          <a:lstStyle/>
          <a:p>
            <a:r>
              <a:rPr lang="cs-CZ" sz="5400" dirty="0"/>
              <a:t>Odkládané – pozdní rodičovství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84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F9F35-7A97-4A03-8518-E0FD537A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Nejčastější důvody odkládání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61F3F-7387-4CCF-AB63-3FBAAB2BB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3200" b="1" dirty="0"/>
              <a:t>Náboženské vyznání. </a:t>
            </a:r>
          </a:p>
          <a:p>
            <a:pPr algn="just"/>
            <a:r>
              <a:rPr lang="cs-CZ" sz="3200" dirty="0"/>
              <a:t>Vliv náboženství na věk početí je nesporný. Realitou je, že v české společnosti je vysoký podíl nevěřících. </a:t>
            </a:r>
          </a:p>
          <a:p>
            <a:pPr algn="just"/>
            <a:r>
              <a:rPr lang="cs-CZ" sz="3200" dirty="0"/>
              <a:t>Nejvíce žen, jež odkládají mateřství, je mezi ženami jiného než katolického vyznání, nejméně pak u žen bez vyznání. </a:t>
            </a:r>
          </a:p>
          <a:p>
            <a:pPr algn="just"/>
            <a:r>
              <a:rPr lang="cs-CZ" sz="3200" dirty="0"/>
              <a:t>Toto může souviset s obtížnějším hledáním partnera mezi věřícími, jejichž výběr může být do jisté míry limitován požadavky </a:t>
            </a:r>
            <a:br>
              <a:rPr lang="cs-CZ" sz="3200" dirty="0"/>
            </a:br>
            <a:r>
              <a:rPr lang="cs-CZ" sz="3200" dirty="0"/>
              <a:t>na shody ohledně náboženské výchovy dětí a odložení sexuálního života do období po sňatku. </a:t>
            </a:r>
          </a:p>
        </p:txBody>
      </p:sp>
    </p:spTree>
    <p:extLst>
      <p:ext uri="{BB962C8B-B14F-4D97-AF65-F5344CB8AC3E}">
        <p14:creationId xmlns:p14="http://schemas.microsoft.com/office/powerpoint/2010/main" val="334871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5B6D2-8D8F-4684-8793-C1849887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Nejčastější důvody odkládání </a:t>
            </a:r>
            <a:r>
              <a:rPr lang="cs-CZ" dirty="0" err="1"/>
              <a:t>rodičovstv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87E742-5F1A-41A3-A99F-C6BD27819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200" b="1" dirty="0"/>
              <a:t>Bytové podmínky. </a:t>
            </a:r>
          </a:p>
          <a:p>
            <a:pPr marL="0" indent="0" algn="just">
              <a:buNone/>
            </a:pPr>
            <a:r>
              <a:rPr lang="cs-CZ" sz="3200" dirty="0"/>
              <a:t>Zatímco dříve bylo rodičovství jednou z cest k získání samostatného bydlení, v dnešní době je samostatné bydlení mnohdy dlouho ekonomicky nedostupné. </a:t>
            </a:r>
          </a:p>
          <a:p>
            <a:pPr marL="0" indent="0" algn="just">
              <a:buNone/>
            </a:pPr>
            <a:r>
              <a:rPr lang="cs-CZ" sz="3200" b="1" dirty="0"/>
              <a:t>Podobnost partnerů</a:t>
            </a:r>
            <a:r>
              <a:rPr lang="cs-CZ" sz="3200" dirty="0"/>
              <a:t>. </a:t>
            </a:r>
          </a:p>
          <a:p>
            <a:pPr marL="0" indent="0" algn="just">
              <a:buNone/>
            </a:pPr>
            <a:r>
              <a:rPr lang="cs-CZ" sz="3200" dirty="0"/>
              <a:t>Preference a plány partnerů v interakci mají významný vliv </a:t>
            </a:r>
            <a:br>
              <a:rPr lang="cs-CZ" sz="3200" dirty="0"/>
            </a:br>
            <a:r>
              <a:rPr lang="cs-CZ" sz="3200" dirty="0"/>
              <a:t>na reprodukční chování partnerů a na jejich konečnou reprodukci. </a:t>
            </a:r>
          </a:p>
          <a:p>
            <a:pPr marL="0" indent="0" algn="just">
              <a:buNone/>
            </a:pPr>
            <a:r>
              <a:rPr lang="cs-CZ" sz="3200" dirty="0"/>
              <a:t>Lidé, kteří se v daném ohledu neshodnou, mají většinou méně dětí </a:t>
            </a:r>
            <a:br>
              <a:rPr lang="cs-CZ" sz="3200" dirty="0"/>
            </a:br>
            <a:r>
              <a:rPr lang="cs-CZ" sz="3200" dirty="0"/>
              <a:t>a mají je později.</a:t>
            </a:r>
          </a:p>
        </p:txBody>
      </p:sp>
    </p:spTree>
    <p:extLst>
      <p:ext uri="{BB962C8B-B14F-4D97-AF65-F5344CB8AC3E}">
        <p14:creationId xmlns:p14="http://schemas.microsoft.com/office/powerpoint/2010/main" val="1435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70E36-36D2-411A-A814-BDE2D093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Nejčastější důvody odkládání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F221B-6D76-498E-9077-B301624CF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/>
              <a:t>Vzdělání a trh práce. </a:t>
            </a:r>
          </a:p>
          <a:p>
            <a:pPr marL="0" indent="0" algn="just">
              <a:buNone/>
            </a:pPr>
            <a:r>
              <a:rPr lang="cs-CZ" sz="2800" dirty="0"/>
              <a:t>Tento faktor je velmi důležitý a projevuje se hlavně u žen. Vysoké procento vysokoškolsky a středoškolsky vzdělaných českých žen vnímá založení rodiny </a:t>
            </a:r>
            <a:br>
              <a:rPr lang="cs-CZ" sz="2800" dirty="0"/>
            </a:br>
            <a:r>
              <a:rPr lang="cs-CZ" sz="2800" dirty="0"/>
              <a:t>z hlediska své výdělečné činnosti jako problematické a mají vysoké obavy </a:t>
            </a:r>
            <a:br>
              <a:rPr lang="cs-CZ" sz="2800" dirty="0"/>
            </a:br>
            <a:r>
              <a:rPr lang="cs-CZ" sz="2800" dirty="0"/>
              <a:t>z možných pracovních komplikací v případě rodičovství. </a:t>
            </a:r>
          </a:p>
          <a:p>
            <a:pPr marL="0" indent="0" algn="just">
              <a:buNone/>
            </a:pPr>
            <a:r>
              <a:rPr lang="cs-CZ" sz="2800" dirty="0"/>
              <a:t>Proto ženy s vyšším vzděláním, vyšším postem a platem plánují realizaci rodiny na pozdější věk. </a:t>
            </a:r>
          </a:p>
          <a:p>
            <a:pPr marL="0" indent="0" algn="just">
              <a:buNone/>
            </a:pPr>
            <a:r>
              <a:rPr lang="cs-CZ" sz="2800" dirty="0"/>
              <a:t>Tyto ženy mají také vyšší ambice na pracovním trhu a jsou častěji zapojeny do skupin, v nichž rodičovství v pozdějším věku nejen více akceptováno, ale také realizováno.</a:t>
            </a:r>
          </a:p>
        </p:txBody>
      </p:sp>
    </p:spTree>
    <p:extLst>
      <p:ext uri="{BB962C8B-B14F-4D97-AF65-F5344CB8AC3E}">
        <p14:creationId xmlns:p14="http://schemas.microsoft.com/office/powerpoint/2010/main" val="62868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282C2-429B-4101-A3EE-ADD24862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Nejčastější důvody odkládání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F7DBB-084A-4691-8449-9F719B208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3200" b="1" dirty="0"/>
              <a:t>Problémy s otěhotněním </a:t>
            </a:r>
          </a:p>
          <a:p>
            <a:pPr marL="0" indent="0" algn="just">
              <a:buNone/>
            </a:pPr>
            <a:r>
              <a:rPr lang="cs-CZ" sz="3200" dirty="0"/>
              <a:t>Statistické šance na úspěšné otěhotnění se s věkem snižují.</a:t>
            </a:r>
          </a:p>
          <a:p>
            <a:pPr marL="0" indent="0" algn="just">
              <a:buNone/>
            </a:pPr>
            <a:r>
              <a:rPr lang="cs-CZ" sz="3200" dirty="0"/>
              <a:t>Páry se tak dostávají do situace, kdy jejich touha po dítěti může zůstat nenaplněna ještě několik let potom, co se o dítě začali pokoušet, často tedy po čtyřicítce. </a:t>
            </a:r>
          </a:p>
          <a:p>
            <a:pPr marL="0" indent="0" algn="just">
              <a:buNone/>
            </a:pPr>
            <a:r>
              <a:rPr lang="cs-CZ" sz="3200" dirty="0"/>
              <a:t>Šance na otěhotnění během ovulace se věkem rapidně snižuje, </a:t>
            </a:r>
            <a:br>
              <a:rPr lang="cs-CZ" sz="3200" dirty="0"/>
            </a:br>
            <a:r>
              <a:rPr lang="cs-CZ" sz="3200" dirty="0"/>
              <a:t>u 25leté ženy je to 1:4, zatímco u 40leté ženy je šance na otěhotnění pouze 1:20. </a:t>
            </a:r>
          </a:p>
          <a:p>
            <a:pPr marL="0" indent="0" algn="just">
              <a:buNone/>
            </a:pPr>
            <a:r>
              <a:rPr lang="cs-CZ" sz="3200" dirty="0"/>
              <a:t>Kolísá také mužova schopnost oplodnit ženu.</a:t>
            </a:r>
          </a:p>
        </p:txBody>
      </p:sp>
    </p:spTree>
    <p:extLst>
      <p:ext uri="{BB962C8B-B14F-4D97-AF65-F5344CB8AC3E}">
        <p14:creationId xmlns:p14="http://schemas.microsoft.com/office/powerpoint/2010/main" val="311679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7A8C8-282B-40D0-AE94-9071852E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Možná rizika odkládaného těhotenství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8B736-8379-454B-850C-58DD2819A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Zvýšené riziko potratu.</a:t>
            </a:r>
          </a:p>
          <a:p>
            <a:r>
              <a:rPr lang="cs-CZ" dirty="0"/>
              <a:t>Komplikovanější  porod, operativní vaginální porody, častější ukončení císařským řezem.</a:t>
            </a:r>
          </a:p>
          <a:p>
            <a:r>
              <a:rPr lang="cs-CZ" dirty="0"/>
              <a:t>Zvýšené riziko vrozených vývojových vad (Downův syndrom).</a:t>
            </a:r>
          </a:p>
          <a:p>
            <a:r>
              <a:rPr lang="cs-CZ" dirty="0"/>
              <a:t>Zvýšené riziko dědičných metabolických poruch.</a:t>
            </a:r>
          </a:p>
          <a:p>
            <a:r>
              <a:rPr lang="cs-CZ" dirty="0"/>
              <a:t>Zvýšená únava.</a:t>
            </a:r>
          </a:p>
          <a:p>
            <a:r>
              <a:rPr lang="cs-CZ" dirty="0"/>
              <a:t>Přidružená či chronická onemocnění matky.</a:t>
            </a:r>
          </a:p>
          <a:p>
            <a:r>
              <a:rPr lang="cs-CZ" dirty="0"/>
              <a:t>Pomalejší regenerace organismu po porodu apod.</a:t>
            </a:r>
          </a:p>
        </p:txBody>
      </p:sp>
    </p:spTree>
    <p:extLst>
      <p:ext uri="{BB962C8B-B14F-4D97-AF65-F5344CB8AC3E}">
        <p14:creationId xmlns:p14="http://schemas.microsoft.com/office/powerpoint/2010/main" val="3731162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54FF5-CF96-48EA-9040-049C7B16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Možná zdravotní rizika v těhotenství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693DB-1C8F-474D-9362-78B747B0D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200" b="1" dirty="0"/>
              <a:t>Vyšší věku matky přináší riziko vzniku některých onemocnění během těhotenství:</a:t>
            </a:r>
          </a:p>
          <a:p>
            <a:r>
              <a:rPr lang="cs-CZ" sz="3200" dirty="0"/>
              <a:t>Hypertenze, </a:t>
            </a:r>
          </a:p>
          <a:p>
            <a:pPr algn="just"/>
            <a:r>
              <a:rPr lang="cs-CZ" sz="3200" dirty="0"/>
              <a:t>Preeklampsie, </a:t>
            </a:r>
          </a:p>
          <a:p>
            <a:pPr algn="just"/>
            <a:r>
              <a:rPr lang="cs-CZ" sz="3200" dirty="0"/>
              <a:t>Embolie a žilní komplikace (</a:t>
            </a:r>
            <a:r>
              <a:rPr lang="cs-CZ" sz="3200" dirty="0" err="1"/>
              <a:t>trombofilní</a:t>
            </a:r>
            <a:r>
              <a:rPr lang="cs-CZ" sz="3200" dirty="0"/>
              <a:t> mutace), </a:t>
            </a:r>
          </a:p>
          <a:p>
            <a:pPr algn="just"/>
            <a:r>
              <a:rPr lang="cs-CZ" sz="3200" dirty="0"/>
              <a:t>Diabetes </a:t>
            </a:r>
            <a:r>
              <a:rPr lang="cs-CZ" sz="3200" dirty="0" err="1"/>
              <a:t>mellitus</a:t>
            </a:r>
            <a:r>
              <a:rPr lang="cs-CZ" sz="3200" dirty="0"/>
              <a:t> (cukrovka) – matky přes 30 let mají vyšší pravděpodobnost, že onemocní gestačním diabetem. Žena je od počátku těhotenství pečlivě sledována, aby nedošlo k žádným komplikacím, zejména hrozí zvýšené riziko potratu.</a:t>
            </a:r>
          </a:p>
        </p:txBody>
      </p:sp>
    </p:spTree>
    <p:extLst>
      <p:ext uri="{BB962C8B-B14F-4D97-AF65-F5344CB8AC3E}">
        <p14:creationId xmlns:p14="http://schemas.microsoft.com/office/powerpoint/2010/main" val="390813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40A27-9B6E-4A72-A230-7EBCE62E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 pozdního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7632E-A7C7-49A5-8D69-174A265D3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base"/>
            <a:r>
              <a:rPr lang="cs-CZ" sz="2800" b="1" dirty="0"/>
              <a:t>Lepší finanční zabezpečení – </a:t>
            </a:r>
            <a:r>
              <a:rPr lang="cs-CZ" sz="2800" dirty="0"/>
              <a:t>u starších rodičů je větší pravděpodobnost, že budou finančně zabezpečeni a budou schopni zajistit ekonomicky stabilní život pro jejich děti. </a:t>
            </a:r>
            <a:endParaRPr lang="cs-CZ" sz="2800" b="1" dirty="0"/>
          </a:p>
          <a:p>
            <a:pPr algn="just"/>
            <a:r>
              <a:rPr lang="cs-CZ" sz="2800" b="1" dirty="0"/>
              <a:t>Více času na děti – </a:t>
            </a:r>
            <a:r>
              <a:rPr lang="cs-CZ" sz="2800" dirty="0"/>
              <a:t>děti mají šanci na kvalitní vzdělání, více cestují, mohou si dovolit více mimoškolních aktivit.</a:t>
            </a:r>
          </a:p>
          <a:p>
            <a:pPr algn="just" fontAlgn="base"/>
            <a:r>
              <a:rPr lang="cs-CZ" sz="2800" b="1" dirty="0"/>
              <a:t>Stabilní vztahy – </a:t>
            </a:r>
            <a:r>
              <a:rPr lang="cs-CZ" sz="2800" dirty="0"/>
              <a:t>míra rozvodovosti mezi staršími rodiči je nižší </a:t>
            </a:r>
            <a:br>
              <a:rPr lang="cs-CZ" sz="2800" dirty="0"/>
            </a:br>
            <a:r>
              <a:rPr lang="cs-CZ" sz="2800" dirty="0"/>
              <a:t>a tito rodiče mají možnost, více se svým dětem věnovat.</a:t>
            </a:r>
          </a:p>
          <a:p>
            <a:pPr algn="just" fontAlgn="base"/>
            <a:r>
              <a:rPr lang="cs-CZ" sz="2800" b="1" dirty="0"/>
              <a:t>Emocionální výhody – s</a:t>
            </a:r>
            <a:r>
              <a:rPr lang="cs-CZ" sz="2800" dirty="0"/>
              <a:t>tarší rodiče se zdají být stabilnější, mají menší obavy </a:t>
            </a:r>
            <a:br>
              <a:rPr lang="cs-CZ" sz="2800" dirty="0"/>
            </a:br>
            <a:r>
              <a:rPr lang="cs-CZ" sz="2800" dirty="0"/>
              <a:t>o práci, kariéru. Tyto děti často vyrůstají ve stabilních rodinách s dvěma rodiči.</a:t>
            </a:r>
          </a:p>
          <a:p>
            <a:pPr algn="just" fontAlgn="base"/>
            <a:r>
              <a:rPr lang="cs-CZ" sz="2800" b="1" dirty="0"/>
              <a:t>Více životních zkušeností.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82820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B172E-85D7-49EB-B07B-5C448566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Nevýhody pozdního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2BBE16-115F-46CC-8BBB-F4B6AEB5E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base"/>
            <a:r>
              <a:rPr lang="cs-CZ" sz="2800" b="1" dirty="0"/>
              <a:t>Generační propast – </a:t>
            </a:r>
            <a:r>
              <a:rPr lang="cs-CZ" sz="2800" dirty="0"/>
              <a:t>je u všech rodičů, ale starší rodiče jsou od svých dětí tři až čtyři desetiletí vzdálení, čímž se jejich generační propast ještě zvětšuje.</a:t>
            </a:r>
          </a:p>
          <a:p>
            <a:pPr algn="just" fontAlgn="base"/>
            <a:r>
              <a:rPr lang="cs-CZ" sz="2800" b="1" dirty="0"/>
              <a:t>Vyčerpání – s</a:t>
            </a:r>
            <a:r>
              <a:rPr lang="cs-CZ" sz="2800" dirty="0"/>
              <a:t>tarší rodiče jsou více náchylnější k únavě a vyčerpání.</a:t>
            </a:r>
          </a:p>
          <a:p>
            <a:pPr algn="just" fontAlgn="base"/>
            <a:r>
              <a:rPr lang="cs-CZ" sz="2800" b="1" dirty="0"/>
              <a:t>Sociální riziko – s</a:t>
            </a:r>
            <a:r>
              <a:rPr lang="cs-CZ" sz="2800" dirty="0"/>
              <a:t>tarší rodiče bývají úzkostnější z hlediska zdravotních problémů dítěte.</a:t>
            </a:r>
          </a:p>
          <a:p>
            <a:pPr algn="just" fontAlgn="base"/>
            <a:r>
              <a:rPr lang="cs-CZ" sz="2800" b="1" dirty="0"/>
              <a:t>Obavy o zdraví - </a:t>
            </a:r>
            <a:r>
              <a:rPr lang="cs-CZ" sz="2800" dirty="0"/>
              <a:t>starší rodiče jsou vystaveni zvýšenému riziku zdravotních problémů jednoduše proto, že stárnou.</a:t>
            </a:r>
          </a:p>
          <a:p>
            <a:pPr algn="just" fontAlgn="base"/>
            <a:r>
              <a:rPr lang="cs-CZ" sz="2800" b="1" dirty="0"/>
              <a:t>Péče o své rodiče při výchově svých dětí. – </a:t>
            </a:r>
            <a:r>
              <a:rPr lang="cs-CZ" sz="2800" dirty="0"/>
              <a:t>tzv. </a:t>
            </a:r>
            <a:r>
              <a:rPr lang="cs-CZ" sz="2800" dirty="0" err="1"/>
              <a:t>sandwich</a:t>
            </a:r>
            <a:r>
              <a:rPr lang="cs-CZ" sz="2800" dirty="0"/>
              <a:t> </a:t>
            </a:r>
            <a:r>
              <a:rPr lang="cs-CZ" sz="2800" dirty="0" err="1"/>
              <a:t>generation</a:t>
            </a:r>
            <a:r>
              <a:rPr lang="cs-CZ" sz="2800" dirty="0"/>
              <a:t>, starší rodiče se mohou ocitnout v situaci, kdy při výchově malých dětí, musí zároveň pečovat </a:t>
            </a:r>
            <a:br>
              <a:rPr lang="cs-CZ" sz="2800" dirty="0"/>
            </a:br>
            <a:r>
              <a:rPr lang="cs-CZ" sz="2800" dirty="0"/>
              <a:t>o své staré rodiče.</a:t>
            </a:r>
          </a:p>
        </p:txBody>
      </p:sp>
    </p:spTree>
    <p:extLst>
      <p:ext uri="{BB962C8B-B14F-4D97-AF65-F5344CB8AC3E}">
        <p14:creationId xmlns:p14="http://schemas.microsoft.com/office/powerpoint/2010/main" val="2927191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79BCB-2D14-4565-B543-85D50E39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Neplodnost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CF584-7C50-4C38-8A64-CC69AE676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2800" dirty="0"/>
              <a:t>Na </a:t>
            </a:r>
            <a:r>
              <a:rPr lang="cs-CZ" sz="2800" b="1" dirty="0"/>
              <a:t>neúspěch</a:t>
            </a:r>
            <a:r>
              <a:rPr lang="cs-CZ" sz="2800" dirty="0"/>
              <a:t> při snaze počít dítě mají vliv nejen </a:t>
            </a:r>
            <a:r>
              <a:rPr lang="cs-CZ" sz="2800" b="1" dirty="0"/>
              <a:t>biologické</a:t>
            </a:r>
            <a:r>
              <a:rPr lang="cs-CZ" sz="2800" dirty="0"/>
              <a:t>, </a:t>
            </a:r>
            <a:br>
              <a:rPr lang="cs-CZ" sz="2800" dirty="0"/>
            </a:br>
            <a:r>
              <a:rPr lang="cs-CZ" sz="2800" dirty="0"/>
              <a:t>ale i další faktory:</a:t>
            </a:r>
          </a:p>
          <a:p>
            <a:pPr lvl="1" algn="just"/>
            <a:r>
              <a:rPr lang="cs-CZ" sz="2800" dirty="0"/>
              <a:t>stres v zaměstnání, </a:t>
            </a:r>
          </a:p>
          <a:p>
            <a:pPr lvl="1" algn="just"/>
            <a:r>
              <a:rPr lang="cs-CZ" sz="2800" dirty="0"/>
              <a:t>špatná životospráva, </a:t>
            </a:r>
          </a:p>
          <a:p>
            <a:pPr lvl="1" algn="just"/>
            <a:r>
              <a:rPr lang="cs-CZ" sz="2800" dirty="0"/>
              <a:t>zatížení organismu škodlivými látkami (alkohol, nikotin, léky).</a:t>
            </a:r>
          </a:p>
          <a:p>
            <a:pPr marL="0" indent="0" algn="just">
              <a:buNone/>
            </a:pPr>
            <a:r>
              <a:rPr lang="cs-CZ" sz="2800" dirty="0"/>
              <a:t>Za poruchu plodnosti se však považuje až situace, kdy se ženě </a:t>
            </a:r>
            <a:r>
              <a:rPr lang="cs-CZ" sz="2800" b="1" dirty="0"/>
              <a:t>nepodaří</a:t>
            </a:r>
            <a:r>
              <a:rPr lang="cs-CZ" sz="2800" dirty="0"/>
              <a:t> otěhotnět </a:t>
            </a:r>
            <a:r>
              <a:rPr lang="cs-CZ" sz="2800" b="1" dirty="0"/>
              <a:t>přirozenou cestou, při pravidelném pohlavním styku, za rok </a:t>
            </a:r>
            <a:r>
              <a:rPr lang="cs-CZ" sz="2800" dirty="0"/>
              <a:t>od začátku snažení se o potomka. </a:t>
            </a:r>
          </a:p>
          <a:p>
            <a:pPr marL="0" indent="0" algn="just">
              <a:buNone/>
            </a:pPr>
            <a:r>
              <a:rPr lang="cs-CZ" sz="2800" dirty="0"/>
              <a:t>Ženy starší 35 let léčíme pro neplodnost již po půl roce marné snahy </a:t>
            </a:r>
            <a:br>
              <a:rPr lang="cs-CZ" sz="2800" dirty="0"/>
            </a:br>
            <a:r>
              <a:rPr lang="cs-CZ" sz="2800" dirty="0"/>
              <a:t>o otěhotnění.</a:t>
            </a:r>
          </a:p>
        </p:txBody>
      </p:sp>
    </p:spTree>
    <p:extLst>
      <p:ext uri="{BB962C8B-B14F-4D97-AF65-F5344CB8AC3E}">
        <p14:creationId xmlns:p14="http://schemas.microsoft.com/office/powerpoint/2010/main" val="259367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FB561-1679-4974-9FBF-F616FB31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1C756-4731-423A-AA35-7EE195D08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BIERMANN, Christine a Ralph RABEN. 2008. Maminkou ve čtyřiceti? </a:t>
            </a:r>
            <a:br>
              <a:rPr lang="cs-CZ" sz="2400" dirty="0"/>
            </a:br>
            <a:r>
              <a:rPr lang="cs-CZ" sz="2400" dirty="0"/>
              <a:t>Praha: Portál. ISBN 80-7367-075-5.</a:t>
            </a:r>
          </a:p>
          <a:p>
            <a:r>
              <a:rPr lang="cs-CZ" sz="2400" dirty="0"/>
              <a:t>HAŠKOVÁ, Hana, 2009. Fenomén bezdětnosti. </a:t>
            </a:r>
            <a:br>
              <a:rPr lang="cs-CZ" sz="2400" dirty="0"/>
            </a:br>
            <a:r>
              <a:rPr lang="cs-CZ" sz="2400" dirty="0"/>
              <a:t>Praha: Sociologické nakladatelství SLON. ISBN 978-80-7419-020-9.</a:t>
            </a:r>
          </a:p>
          <a:p>
            <a:r>
              <a:rPr lang="cs-CZ" sz="2400" dirty="0"/>
              <a:t>RYDVALOVÁ, Renata, JUNOVÁ, Blanka. 2011. Jak sladit práci a rodinu… a nezapomenout na sebe. Praha: Grada </a:t>
            </a:r>
            <a:r>
              <a:rPr lang="cs-CZ" sz="2400" dirty="0" err="1"/>
              <a:t>Publishing</a:t>
            </a:r>
            <a:r>
              <a:rPr lang="cs-CZ" sz="2400" dirty="0"/>
              <a:t>. ISBN 978-80-247-3578-8.</a:t>
            </a:r>
          </a:p>
          <a:p>
            <a:r>
              <a:rPr lang="cs-CZ" sz="2400" dirty="0"/>
              <a:t>BÍMOVÁ, Irena. 2007. Psychologická studie motivů pozdního rodičovství. </a:t>
            </a:r>
            <a:r>
              <a:rPr lang="cs-CZ" sz="2400" dirty="0" err="1"/>
              <a:t>Epsychologie</a:t>
            </a:r>
            <a:r>
              <a:rPr lang="cs-CZ" sz="2400" dirty="0"/>
              <a:t>, roč. 1., č. 1 [online]. </a:t>
            </a:r>
            <a:br>
              <a:rPr lang="cs-CZ" sz="2400" dirty="0"/>
            </a:br>
            <a:r>
              <a:rPr lang="cs-CZ" sz="2400" dirty="0"/>
              <a:t>Dostupné z: https://epsycholog.eu/pdf/bimova.pdf</a:t>
            </a:r>
          </a:p>
          <a:p>
            <a:r>
              <a:rPr lang="cs-CZ" sz="2400" dirty="0"/>
              <a:t>ČESKÝ STATISTICKÝ ÚŘAD. 2019. Obyvatelstvo – roční časové řady: Úhrnná plodnost </a:t>
            </a:r>
            <a:br>
              <a:rPr lang="cs-CZ" sz="2400" dirty="0"/>
            </a:br>
            <a:r>
              <a:rPr lang="cs-CZ" sz="2400" dirty="0"/>
              <a:t>a průměrný věk matek, 1920-2019. [online]. </a:t>
            </a:r>
            <a:br>
              <a:rPr lang="cs-CZ" sz="2400" dirty="0"/>
            </a:br>
            <a:r>
              <a:rPr lang="cs-CZ" sz="2400" dirty="0"/>
              <a:t>Dostupné z: https://www.czso.cz/csu/czso/obyvatelstvo_hu</a:t>
            </a:r>
          </a:p>
        </p:txBody>
      </p:sp>
    </p:spTree>
    <p:extLst>
      <p:ext uri="{BB962C8B-B14F-4D97-AF65-F5344CB8AC3E}">
        <p14:creationId xmlns:p14="http://schemas.microsoft.com/office/powerpoint/2010/main" val="81088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0D02D-62F8-454D-A222-BA70F1FA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Pozdní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AB57B-662E-4A49-A02E-3BBB7C21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Výše věku, kdy ženy a muži uvažují o rodičovství, souvisí s prostředím, </a:t>
            </a:r>
            <a:br>
              <a:rPr lang="cs-CZ" dirty="0"/>
            </a:br>
            <a:r>
              <a:rPr lang="cs-CZ" dirty="0"/>
              <a:t>ve které se narodili, a s </a:t>
            </a:r>
            <a:r>
              <a:rPr lang="cs-CZ" b="1" dirty="0"/>
              <a:t>podmínkami</a:t>
            </a:r>
            <a:r>
              <a:rPr lang="cs-CZ" dirty="0"/>
              <a:t>, ve kterých žijí. </a:t>
            </a:r>
          </a:p>
          <a:p>
            <a:pPr algn="just"/>
            <a:r>
              <a:rPr lang="cs-CZ" dirty="0"/>
              <a:t>V ČR od roku </a:t>
            </a:r>
            <a:r>
              <a:rPr lang="cs-CZ" b="1" dirty="0"/>
              <a:t>1993</a:t>
            </a:r>
            <a:r>
              <a:rPr lang="cs-CZ" dirty="0"/>
              <a:t> došlo velmi rychle ke změnám reprodukčního chování. </a:t>
            </a:r>
          </a:p>
          <a:p>
            <a:pPr algn="just"/>
            <a:r>
              <a:rPr lang="cs-CZ" dirty="0"/>
              <a:t>S rozvojem podnikání, cestování, možností studia apod. se začalo </a:t>
            </a:r>
            <a:r>
              <a:rPr lang="cs-CZ" b="1" dirty="0"/>
              <a:t>měnit demografické chování. </a:t>
            </a:r>
          </a:p>
          <a:p>
            <a:pPr algn="just"/>
            <a:r>
              <a:rPr lang="cs-CZ" dirty="0"/>
              <a:t>Atraktivní možnosti využití života vytvořili silné konkurenční prostředí pro uzavírání sňatků a narození dětí. Jejichž počet značně poklesl.</a:t>
            </a:r>
          </a:p>
          <a:p>
            <a:pPr algn="just"/>
            <a:r>
              <a:rPr lang="cs-CZ" dirty="0"/>
              <a:t>Další vliv přinesla nezaměstnanost  a také např. zvyšující se cena nemovitostí a pronájmu.</a:t>
            </a:r>
          </a:p>
          <a:p>
            <a:pPr algn="just"/>
            <a:r>
              <a:rPr lang="cs-CZ" dirty="0"/>
              <a:t>Založení rodiny se pro mladé lidi stalo neatraktivní. </a:t>
            </a:r>
          </a:p>
        </p:txBody>
      </p:sp>
    </p:spTree>
    <p:extLst>
      <p:ext uri="{BB962C8B-B14F-4D97-AF65-F5344CB8AC3E}">
        <p14:creationId xmlns:p14="http://schemas.microsoft.com/office/powerpoint/2010/main" val="173671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BB75A-876C-4EF8-9CCD-6D8A5FDF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Pozdní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6CEB9-9B79-45FE-9F0E-9E417E750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sz="2400" dirty="0"/>
              <a:t>České matky stárnou!!!</a:t>
            </a:r>
          </a:p>
          <a:p>
            <a:pPr algn="just"/>
            <a:r>
              <a:rPr lang="cs-CZ" sz="2400" dirty="0"/>
              <a:t>Zatímco v roce 1990 byl průměrný věk maminek při narození prvního dítěte kolem </a:t>
            </a:r>
            <a:r>
              <a:rPr lang="cs-CZ" sz="2400" b="1" dirty="0"/>
              <a:t>25 let</a:t>
            </a:r>
            <a:r>
              <a:rPr lang="cs-CZ" sz="2400" dirty="0"/>
              <a:t>, o více než 20 let později se toto číslo blíží k 30. </a:t>
            </a:r>
          </a:p>
          <a:p>
            <a:pPr algn="just"/>
            <a:r>
              <a:rPr lang="cs-CZ" sz="2400" dirty="0"/>
              <a:t>V Praze dokonce průměrný věk prvorodiček převyšuje všechny ostatní kraje – první těhotenství tu žena prožívá ve věku bezmála 31,5 let. </a:t>
            </a:r>
          </a:p>
          <a:p>
            <a:pPr algn="just"/>
            <a:r>
              <a:rPr lang="cs-CZ" sz="2400" dirty="0"/>
              <a:t>V ČR je nástup trendu pozdního rodičovství oproti vyspělým zemím mírně opožděn. </a:t>
            </a:r>
            <a:br>
              <a:rPr lang="cs-CZ" sz="2400" dirty="0"/>
            </a:br>
            <a:r>
              <a:rPr lang="cs-CZ" sz="2400" dirty="0"/>
              <a:t>V Anglii, byl ještě v 60. letech minulého století průměrný věk při narození prvního dítěte u vdaných žen 24 let. V 90. letech minulého století to bylo již 29,1 roku. Zároveň </a:t>
            </a:r>
            <a:br>
              <a:rPr lang="cs-CZ" sz="2400" dirty="0"/>
            </a:br>
            <a:r>
              <a:rPr lang="cs-CZ" sz="2400" dirty="0"/>
              <a:t>v 90. letech minulého století téměř 10 % porodů v Anglii připadalo na matky starší 35 let. V ČR se procento starších matek pohybovalo okolo 6 %.</a:t>
            </a:r>
          </a:p>
        </p:txBody>
      </p:sp>
    </p:spTree>
    <p:extLst>
      <p:ext uri="{BB962C8B-B14F-4D97-AF65-F5344CB8AC3E}">
        <p14:creationId xmlns:p14="http://schemas.microsoft.com/office/powerpoint/2010/main" val="270137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D7AD2-3BC3-4633-8234-1CCCFD1B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Pozdní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AEDFF3-549B-498F-B12C-951E1FEF6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800" dirty="0"/>
              <a:t>Přestože je pojem pozdní mateřství a rodičovství běžně užívaným termínem, vymezit jej přesně není vůbec snadné. Představy jedinců o tom, co je pozdní rodičovství či která žena již spadá do kategorie „pozdní rodička“ jsou logicky rozdílné, záleží na věku jedince, jeho zkušenostech, jeho pohledu na svět. </a:t>
            </a:r>
          </a:p>
          <a:p>
            <a:pPr algn="just"/>
            <a:r>
              <a:rPr lang="cs-CZ" sz="2800" dirty="0"/>
              <a:t>Zatímco u mužů biologicky v podstatě nelze definovat horní věkový mezník početí dítěte, u žen je toto dáno biologicky striktně, menopauzou. </a:t>
            </a:r>
          </a:p>
          <a:p>
            <a:pPr algn="just"/>
            <a:r>
              <a:rPr lang="cs-CZ" sz="2800" dirty="0"/>
              <a:t>Z biologických důvodů mohou být společenské věkové termíny </a:t>
            </a:r>
            <a:br>
              <a:rPr lang="cs-CZ" sz="2800" dirty="0"/>
            </a:br>
            <a:r>
              <a:rPr lang="cs-CZ" sz="2800" dirty="0"/>
              <a:t>pro narození dítěte, jak pro muže, tak pro ženy spojeny s obavami ohledně schopností starších otců a matek zodpovědně vychovávat své děti. </a:t>
            </a:r>
          </a:p>
        </p:txBody>
      </p:sp>
    </p:spTree>
    <p:extLst>
      <p:ext uri="{BB962C8B-B14F-4D97-AF65-F5344CB8AC3E}">
        <p14:creationId xmlns:p14="http://schemas.microsoft.com/office/powerpoint/2010/main" val="179305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87C57-0723-4528-A137-E19D1194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Pozdní rodičovství – starší matky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4EC35F-A629-4740-AED9-4C245EE47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400" dirty="0"/>
              <a:t>Jako starší matky jsou definovány ženy, které porodí dítě po pětatřicátých narozeninách.  </a:t>
            </a:r>
          </a:p>
          <a:p>
            <a:pPr algn="just"/>
            <a:r>
              <a:rPr lang="cs-CZ" sz="2400" dirty="0"/>
              <a:t>Starší matky jsou zralé a lépe připravené na mateřství. Starší matka není vystavena takovému psychickému tlaku, jako mladistvé matky. </a:t>
            </a:r>
          </a:p>
          <a:p>
            <a:pPr algn="just"/>
            <a:r>
              <a:rPr lang="cs-CZ" sz="2400" dirty="0"/>
              <a:t>Důležitým aspektem pro rodičovství je i životospráva. Některé ženy jsou na tom, díky svému životnímu stylu (nekouří, nejsou závislé na alkoholu, sportují, jí zdravě), zdravotně mnohem lépe, než ženy ve dvaceti. </a:t>
            </a:r>
          </a:p>
          <a:p>
            <a:pPr algn="just"/>
            <a:r>
              <a:rPr lang="cs-CZ" sz="2400" dirty="0"/>
              <a:t>Starší matky přistupují ke svému těhotenství pozitivněji, mají méně obav z rodičovství </a:t>
            </a:r>
            <a:br>
              <a:rPr lang="cs-CZ" sz="2400" dirty="0"/>
            </a:br>
            <a:r>
              <a:rPr lang="cs-CZ" sz="2400" dirty="0"/>
              <a:t>a celkově pozitivnější postoj ke svým dětem. </a:t>
            </a:r>
          </a:p>
          <a:p>
            <a:pPr algn="just"/>
            <a:r>
              <a:rPr lang="cs-CZ" sz="2400" dirty="0"/>
              <a:t>Většina se dá vysvětlit tím, že těhotenství v tomto věku bývají plánovaná, ženy jsou </a:t>
            </a:r>
            <a:br>
              <a:rPr lang="cs-CZ" sz="2400" dirty="0"/>
            </a:br>
            <a:r>
              <a:rPr lang="cs-CZ" sz="2400" dirty="0"/>
              <a:t>v lepší ekonomické i sociální situaci a díky životním zkušenostem se dokážou lépe vyrovnat s trochou stresu a ne komfortu.</a:t>
            </a:r>
          </a:p>
        </p:txBody>
      </p:sp>
    </p:spTree>
    <p:extLst>
      <p:ext uri="{BB962C8B-B14F-4D97-AF65-F5344CB8AC3E}">
        <p14:creationId xmlns:p14="http://schemas.microsoft.com/office/powerpoint/2010/main" val="177996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DB67E-2423-4F61-8BB5-E995AA2A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odkládání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E1CC4C-DCBA-492F-8ED4-2ABC1F9F9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321"/>
            <a:ext cx="6350000" cy="345964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400" dirty="0"/>
              <a:t>Můžeme rozdělit na důvody:</a:t>
            </a:r>
          </a:p>
          <a:p>
            <a:pPr algn="just"/>
            <a:r>
              <a:rPr lang="cs-CZ" sz="2400" b="1" dirty="0"/>
              <a:t>Dobrovolné (</a:t>
            </a:r>
            <a:r>
              <a:rPr lang="cs-CZ" sz="2400" b="1" dirty="0" err="1"/>
              <a:t>childfree</a:t>
            </a:r>
            <a:r>
              <a:rPr lang="cs-CZ" sz="2400" b="1" dirty="0"/>
              <a:t>),</a:t>
            </a:r>
            <a:r>
              <a:rPr lang="cs-CZ" sz="2400" dirty="0"/>
              <a:t> tedy takové, kdy je rodičovství odkládáno z konkrétních důvodů </a:t>
            </a:r>
            <a:br>
              <a:rPr lang="cs-CZ" sz="2400" dirty="0"/>
            </a:br>
            <a:r>
              <a:rPr lang="cs-CZ" sz="2400" dirty="0"/>
              <a:t>a plánovaně, </a:t>
            </a:r>
          </a:p>
          <a:p>
            <a:pPr algn="just"/>
            <a:r>
              <a:rPr lang="cs-CZ" sz="2400" b="1" dirty="0"/>
              <a:t>Nedobrovolné (</a:t>
            </a:r>
            <a:r>
              <a:rPr lang="cs-CZ" sz="2400" b="1" dirty="0" err="1"/>
              <a:t>childless</a:t>
            </a:r>
            <a:r>
              <a:rPr lang="cs-CZ" sz="2400" b="1" dirty="0"/>
              <a:t>)</a:t>
            </a:r>
            <a:r>
              <a:rPr lang="cs-CZ" sz="2400" dirty="0"/>
              <a:t>, kdy si partneři dítě přejí, ale nedaří se jim buď dítě počít, nebo ženě dítě donosit. </a:t>
            </a:r>
          </a:p>
          <a:p>
            <a:pPr marL="0" indent="0" algn="just">
              <a:buNone/>
            </a:pPr>
            <a:r>
              <a:rPr lang="cs-CZ" sz="2400" dirty="0"/>
              <a:t>Některé ženy zůstávají bezdětné dobrovolně, mateřství jim nic neříká a raději se realizují </a:t>
            </a:r>
            <a:br>
              <a:rPr lang="cs-CZ" sz="2400" dirty="0"/>
            </a:br>
            <a:r>
              <a:rPr lang="cs-CZ" sz="2400" dirty="0"/>
              <a:t>v zaměstnání, častěji jsou to ženy vysokoškolsky vzdělané.</a:t>
            </a:r>
          </a:p>
        </p:txBody>
      </p:sp>
      <p:pic>
        <p:nvPicPr>
          <p:cNvPr id="9" name="Obrázek 8" descr="Obsah obrázku osoba, oblečení&#10;&#10;Popis byl vytvořen automaticky">
            <a:extLst>
              <a:ext uri="{FF2B5EF4-FFF2-40B4-BE49-F238E27FC236}">
                <a16:creationId xmlns:a16="http://schemas.microsoft.com/office/drawing/2014/main" id="{C8977B51-37E3-44D8-A27E-74219708D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04" y="2094966"/>
            <a:ext cx="6733596" cy="47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51A4C09-B608-4A92-A0C3-0C07AB19E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501" y="1269000"/>
            <a:ext cx="6768998" cy="43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C52CA63-B172-4AEF-BBA3-4F81BEA9A2F5}"/>
              </a:ext>
            </a:extLst>
          </p:cNvPr>
          <p:cNvSpPr/>
          <p:nvPr/>
        </p:nvSpPr>
        <p:spPr>
          <a:xfrm>
            <a:off x="4611458" y="5760291"/>
            <a:ext cx="29690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rgbClr val="262626"/>
                </a:solidFill>
              </a:rPr>
              <a:t>Zdroj: https://www.czso.cz/csu/czso/obyvatelstvo_hu</a:t>
            </a:r>
          </a:p>
        </p:txBody>
      </p:sp>
    </p:spTree>
    <p:extLst>
      <p:ext uri="{BB962C8B-B14F-4D97-AF65-F5344CB8AC3E}">
        <p14:creationId xmlns:p14="http://schemas.microsoft.com/office/powerpoint/2010/main" val="264129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FBAFB-B632-401C-B11C-EAFDDB6A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Nejčastější důvody odkládání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3511F6-2CCD-4A8A-9BDE-A69F3B8D3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3200" b="1" dirty="0"/>
              <a:t>Typ partnerského soužití, (ne)existence partnerství</a:t>
            </a:r>
          </a:p>
          <a:p>
            <a:pPr marL="0" indent="0" algn="just">
              <a:buNone/>
            </a:pPr>
            <a:r>
              <a:rPr lang="cs-CZ" sz="3200" dirty="0"/>
              <a:t>Tyto věci hrají v reprodukčních plánech a chování velkou roli. </a:t>
            </a:r>
            <a:br>
              <a:rPr lang="cs-CZ" sz="3200" dirty="0"/>
            </a:br>
            <a:r>
              <a:rPr lang="cs-CZ" sz="3200" dirty="0"/>
              <a:t>Lze předpokládat, že podoba partnerství a partnerského soužití bude mít v otázkách reprodukce stále větší vliv:</a:t>
            </a:r>
          </a:p>
          <a:p>
            <a:pPr lvl="1" algn="just"/>
            <a:r>
              <a:rPr lang="cs-CZ" sz="3200" dirty="0"/>
              <a:t>vysoká rozvodovost, </a:t>
            </a:r>
          </a:p>
          <a:p>
            <a:pPr lvl="1" algn="just"/>
            <a:r>
              <a:rPr lang="cs-CZ" sz="3200" dirty="0"/>
              <a:t>střídání partnerů, </a:t>
            </a:r>
          </a:p>
          <a:p>
            <a:pPr lvl="1" algn="just"/>
            <a:r>
              <a:rPr lang="cs-CZ" sz="3200" dirty="0"/>
              <a:t>nesezdané soužití a další individuální formy uspořádání rodinného života nahrávají spíše odkladu rodičovství, jelikož rodičovské závazky jsou nevratné a dlouhodobé.</a:t>
            </a:r>
          </a:p>
        </p:txBody>
      </p:sp>
    </p:spTree>
    <p:extLst>
      <p:ext uri="{BB962C8B-B14F-4D97-AF65-F5344CB8AC3E}">
        <p14:creationId xmlns:p14="http://schemas.microsoft.com/office/powerpoint/2010/main" val="43271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8B44A-BE67-40A4-A235-A42CC6A9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Nejčastější důvody odkládání rodičovství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206F2-F22C-495C-A9C0-EACA30EDF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/>
              <a:t>Velikost a místo bydliště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Lidé z větších měst preferují menší počet dětí a odkládají rodičovství na pozdější dobu. </a:t>
            </a:r>
          </a:p>
          <a:p>
            <a:pPr algn="just"/>
            <a:r>
              <a:rPr lang="cs-CZ" dirty="0"/>
              <a:t>Toto souvisí se vzděláním a rodinným stavem, kdy více vzdělané ženy mají nebo chtějí mít děti později než ženy méně vzdělané.</a:t>
            </a:r>
          </a:p>
        </p:txBody>
      </p:sp>
    </p:spTree>
    <p:extLst>
      <p:ext uri="{BB962C8B-B14F-4D97-AF65-F5344CB8AC3E}">
        <p14:creationId xmlns:p14="http://schemas.microsoft.com/office/powerpoint/2010/main" val="13413144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5CB027E4-3D49-4BCC-9B52-180C7021E5C1}" vid="{84D27D85-E45A-4D2D-B3D1-BBD7E0824B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sablona-pptx-in-time-2</Template>
  <TotalTime>13</TotalTime>
  <Words>1627</Words>
  <Application>Microsoft Office PowerPoint</Application>
  <PresentationFormat>Širokoúhlá obrazovka</PresentationFormat>
  <Paragraphs>100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Odkládané – pozdní rodičovství</vt:lpstr>
      <vt:lpstr>Pozdní rodičovství</vt:lpstr>
      <vt:lpstr>Pozdní rodičovství</vt:lpstr>
      <vt:lpstr>Pozdní rodičovství</vt:lpstr>
      <vt:lpstr>Pozdní rodičovství – starší matky</vt:lpstr>
      <vt:lpstr>Důvody odkládání rodičovství</vt:lpstr>
      <vt:lpstr>Prezentace aplikace PowerPoint</vt:lpstr>
      <vt:lpstr>Nejčastější důvody odkládání rodičovství</vt:lpstr>
      <vt:lpstr>Nejčastější důvody odkládání rodičovství</vt:lpstr>
      <vt:lpstr>Nejčastější důvody odkládání rodičovství</vt:lpstr>
      <vt:lpstr>Nejčastější důvody odkládání rodičovstv</vt:lpstr>
      <vt:lpstr>Nejčastější důvody odkládání rodičovství</vt:lpstr>
      <vt:lpstr>Nejčastější důvody odkládání rodičovství</vt:lpstr>
      <vt:lpstr>Možná rizika odkládaného těhotenství</vt:lpstr>
      <vt:lpstr>Možná zdravotní rizika v těhotenství</vt:lpstr>
      <vt:lpstr>Výhody pozdního rodičovství</vt:lpstr>
      <vt:lpstr>Nevýhody pozdního rodičovství</vt:lpstr>
      <vt:lpstr>Neplodnost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Odkládané – pozdní rodičovství</dc:title>
  <dc:creator>Dragon Tomas</dc:creator>
  <cp:lastModifiedBy>Dragon Tomas</cp:lastModifiedBy>
  <cp:revision>1</cp:revision>
  <dcterms:created xsi:type="dcterms:W3CDTF">2022-11-25T08:52:21Z</dcterms:created>
  <dcterms:modified xsi:type="dcterms:W3CDTF">2022-11-25T09:05:52Z</dcterms:modified>
</cp:coreProperties>
</file>