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E61F51"/>
    <a:srgbClr val="83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78193-9D91-455D-899A-9B95E14BD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3200"/>
            <a:ext cx="9144000" cy="1006475"/>
          </a:xfrm>
        </p:spPr>
        <p:txBody>
          <a:bodyPr anchor="b">
            <a:normAutofit/>
          </a:bodyPr>
          <a:lstStyle>
            <a:lvl1pPr algn="ctr">
              <a:defRPr sz="5000"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E86073-21DE-4CB4-9ACB-98D671A18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070"/>
            <a:ext cx="9144000" cy="365125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rgbClr val="26262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137C0395-E7FC-42A2-BECD-806FD7225A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476" y="5512419"/>
            <a:ext cx="2609204" cy="1080000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0933B48A-E965-424E-A7D9-25B04BB903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4376" y="5512419"/>
            <a:ext cx="3814804" cy="1080000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9E37A9E2-A272-4A48-A052-38869D8B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19876" y="5512419"/>
            <a:ext cx="2477648" cy="108000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C5C2E0F4-942B-4F0F-ADF5-2B37A8209F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40" y="265581"/>
            <a:ext cx="463492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14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8F0E6-2D3B-40C4-A6EB-9EB86662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986E7-A2F1-44ED-B640-E5777DB7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262626"/>
                </a:solidFill>
              </a:defRPr>
            </a:lvl1pPr>
            <a:lvl2pPr>
              <a:defRPr baseline="0">
                <a:solidFill>
                  <a:srgbClr val="262626"/>
                </a:solidFill>
              </a:defRPr>
            </a:lvl2pPr>
            <a:lvl3pPr>
              <a:defRPr baseline="0">
                <a:solidFill>
                  <a:srgbClr val="262626"/>
                </a:solidFill>
              </a:defRPr>
            </a:lvl3pPr>
            <a:lvl4pPr>
              <a:defRPr baseline="0">
                <a:solidFill>
                  <a:srgbClr val="262626"/>
                </a:solidFill>
              </a:defRPr>
            </a:lvl4pPr>
            <a:lvl5pPr>
              <a:defRPr baseline="0">
                <a:solidFill>
                  <a:srgbClr val="262626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4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ADD88-5DE5-4034-9D0C-4786503B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F85490-9EDC-4F2A-B95A-D5BCC1EF2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5268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5700C-4814-45E5-BB2C-919E7D2E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0"/>
            <a:ext cx="10515600" cy="85883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24B88-7D72-430D-A360-F56C688E6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6975"/>
            <a:ext cx="5181600" cy="37099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83ABCA-38FB-45B2-BE9F-DE0090FB8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6973"/>
            <a:ext cx="5181600" cy="37099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5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62C16-5099-458E-83A8-926740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38276"/>
            <a:ext cx="10515600" cy="6477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F17C7E-C372-4975-81CA-4C1560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3" y="2169319"/>
            <a:ext cx="51285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B151F7-97C5-432C-B09C-A95C83E7B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76575"/>
            <a:ext cx="5157787" cy="31130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02EF25-26EC-469F-A82B-4EA9702A7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1693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C739CA-763B-427A-8015-2911E01F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6575"/>
            <a:ext cx="5183188" cy="31130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2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C6F73-8C46-4B37-8640-522F5A00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0556"/>
            <a:ext cx="10515600" cy="10168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93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39008-BB3F-44E0-ABE2-BC70CEC5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097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D5355-ED70-48CD-BE59-F511DE5B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09700"/>
            <a:ext cx="6172200" cy="4451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2458D1-0ABB-4C26-A823-EC284F6F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9900"/>
            <a:ext cx="393223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6543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67A9A9-196C-4FCA-B572-DD1F96D6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1047"/>
            <a:ext cx="10515600" cy="101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8B9AA0-5F96-4AC2-9930-B5FD4E71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17321"/>
            <a:ext cx="10515600" cy="345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CB4017A-8ED0-4A46-A9A2-9B4DA122622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660"/>
            <a:ext cx="231746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4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 baseline="0">
          <a:solidFill>
            <a:srgbClr val="E61F5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31370-4200-424A-8557-D70F67057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1631"/>
            <a:ext cx="9144000" cy="2387600"/>
          </a:xfrm>
        </p:spPr>
        <p:txBody>
          <a:bodyPr/>
          <a:lstStyle/>
          <a:p>
            <a:r>
              <a:rPr lang="cs-CZ" dirty="0"/>
              <a:t>Medicínské aspekty odkládání rodičovství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E59F9-F07A-4F3D-96D3-0B8144962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1. část: úvod do problematiky, faktor věku s ohledem na plodnost ženy</a:t>
            </a:r>
          </a:p>
        </p:txBody>
      </p:sp>
    </p:spTree>
    <p:extLst>
      <p:ext uri="{BB962C8B-B14F-4D97-AF65-F5344CB8AC3E}">
        <p14:creationId xmlns:p14="http://schemas.microsoft.com/office/powerpoint/2010/main" val="144084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D9F29-F043-4247-984D-0231DB187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Shrnutí: věk ženy je důležitým faktorem </a:t>
            </a:r>
            <a:br>
              <a:rPr lang="cs-CZ" dirty="0"/>
            </a:br>
            <a:r>
              <a:rPr lang="cs-CZ" dirty="0"/>
              <a:t>pro oplodnění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02792-243B-4572-92A5-C9F9235A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žena nesmí zůstávat v iluzi, že věk při početí dítěte nehraje roli. </a:t>
            </a:r>
            <a:br>
              <a:rPr lang="cs-CZ" dirty="0"/>
            </a:br>
            <a:r>
              <a:rPr lang="cs-CZ" dirty="0"/>
              <a:t>I při umělém oplodnění totiž platí, že čím mladší žena jej podstoupí, tím se šance na úspěšné oplodnění zvyšují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 35. roce šance na oplodnění významně klesají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 35. roce je menší šance, že žena donosí zdravé dítě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 35. roce narůstá počet komplikací souvisejících s těhotenstvím a porodem</a:t>
            </a:r>
          </a:p>
        </p:txBody>
      </p:sp>
    </p:spTree>
    <p:extLst>
      <p:ext uri="{BB962C8B-B14F-4D97-AF65-F5344CB8AC3E}">
        <p14:creationId xmlns:p14="http://schemas.microsoft.com/office/powerpoint/2010/main" val="97526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1D723-2150-40EB-9378-27E74D83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Medicínské aspekty vhodného věku pro početí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958E9-022C-495B-8B11-EA14C3D50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Jednotlivé faktory, podílející se na vhodné době početí, od sebe nelze oddělit. Nelze ani jednoznačně určit, který faktor hraje významnější roli.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Mnohé z faktorů jsou více či méně ovlivnitelné. Některé lze ale ovlivnit pouze minimálně, ne-li vůbec.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Zdravotní (tělesné, medicínské) faktory, patří k těm druhým.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Můžeme se svobodně rozhodnout, v kolika letech počneme dítě. Nemůžeme ale rozhodnout, že se nám to podaří (například z důvodu vyčerpané kapacity nebo snížené kvality pohlavních buněk).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Dle doporučených postupů odborné lékařské společnosti (ČGPS ČSL JEP) není explicitně stanoven žádný věk těhotné ženy, který by představoval "konkrétní definované riziko“ – tedy těhotenství, které vyžaduje odlišnou doporučenou dispenzární prenatální péčí nebo strategii ukončení těhotenství.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Přesto je prokázáno, že těhotenství a porod ve vyšším věku s sebou nese častější komplikace a rizika.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27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59D3C-5921-48E6-9EEE-5BE1D221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Obsah prezentace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87381-7242-438B-9977-84E168F92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0000"/>
              </a:lnSpc>
            </a:pPr>
            <a:r>
              <a:rPr lang="cs-CZ" sz="2200" dirty="0"/>
              <a:t>Rozdělení období života ženy z hlediska plodnosti a komplikací v těhotenství a při porodu</a:t>
            </a:r>
          </a:p>
          <a:p>
            <a:pPr lvl="0" algn="just">
              <a:lnSpc>
                <a:spcPct val="110000"/>
              </a:lnSpc>
            </a:pPr>
            <a:r>
              <a:rPr lang="cs-CZ" sz="2200" dirty="0"/>
              <a:t>Poruchy plodnosti související se zvyšujícím se věkem: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u ženy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u muže</a:t>
            </a:r>
          </a:p>
          <a:p>
            <a:pPr lvl="0" algn="just">
              <a:lnSpc>
                <a:spcPct val="110000"/>
              </a:lnSpc>
            </a:pPr>
            <a:r>
              <a:rPr lang="cs-CZ" sz="2200" dirty="0"/>
              <a:t>Komplikace těhotenství narůstající se zvyšujícím se věkem ženy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u matky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u plodu / dítěte</a:t>
            </a:r>
          </a:p>
          <a:p>
            <a:pPr lvl="0" algn="just">
              <a:lnSpc>
                <a:spcPct val="110000"/>
              </a:lnSpc>
            </a:pPr>
            <a:r>
              <a:rPr lang="cs-CZ" sz="2200" dirty="0"/>
              <a:t>Porodnické komplikace související s věkem rodičky </a:t>
            </a:r>
          </a:p>
          <a:p>
            <a:pPr lvl="0" algn="just">
              <a:lnSpc>
                <a:spcPct val="110000"/>
              </a:lnSpc>
            </a:pPr>
            <a:r>
              <a:rPr lang="cs-CZ" sz="2200" dirty="0"/>
              <a:t>Pozdní zdravotní důsledky u dítěte, počatého staršími rodiči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56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862AF-C593-4B8C-A781-4B2812B8B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Neplodné období (pohlavní nedospělost)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39260A-1913-4100-B5F3-EA2ABC686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od narození do 9–11 let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pohlavní buňky (oocyty) nedozrávají, růst pohlavních žláz </a:t>
            </a:r>
            <a:br>
              <a:rPr lang="cs-CZ" dirty="0"/>
            </a:br>
            <a:r>
              <a:rPr lang="cs-CZ" dirty="0"/>
              <a:t>a vnitřních pohlavních orgánů je velmi pomalý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otěhotnění v tomto věku je raritní a je vždy považováno </a:t>
            </a:r>
            <a:br>
              <a:rPr lang="cs-CZ" dirty="0"/>
            </a:br>
            <a:r>
              <a:rPr lang="cs-CZ" dirty="0"/>
              <a:t>za nepřirozené (organismus není připraven).</a:t>
            </a:r>
          </a:p>
        </p:txBody>
      </p:sp>
    </p:spTree>
    <p:extLst>
      <p:ext uri="{BB962C8B-B14F-4D97-AF65-F5344CB8AC3E}">
        <p14:creationId xmlns:p14="http://schemas.microsoft.com/office/powerpoint/2010/main" val="136875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ABC34-AA47-4D23-BDEC-A2D995D9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Období pohlavního dospívání (dozrávání)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E954C-BDE3-47B4-B15A-F9C87D61A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od nástupu puberty po dosažení plné pohlavní zralosti (17 let)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začínají dozrávat vajíčka, vytváří se první Graafův folikul, estrogeny a progesteron urychlují dospívání, včetně vývoje sekundárních pohlavních znaků, navozují menstruační cyklus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objevuje se </a:t>
            </a:r>
            <a:r>
              <a:rPr lang="cs-CZ" sz="2400" dirty="0" err="1"/>
              <a:t>menarché</a:t>
            </a:r>
            <a:r>
              <a:rPr lang="cs-CZ" sz="2400" dirty="0"/>
              <a:t> (průměrně ve 12,5 letech) pozn. (1895 – 15,5 r.)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nastupuje menstruace, které jsou nepravidelné, často bez ovulací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postupně se stávají menstruační i ovulační cykly pravidelné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otěhotnění v tomto věku je možné, může způsobovat řadu komplikací (organismus nemusí být dostatečně připraven)</a:t>
            </a:r>
          </a:p>
        </p:txBody>
      </p:sp>
    </p:spTree>
    <p:extLst>
      <p:ext uri="{BB962C8B-B14F-4D97-AF65-F5344CB8AC3E}">
        <p14:creationId xmlns:p14="http://schemas.microsoft.com/office/powerpoint/2010/main" val="68694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7A3DE-3079-41B1-AF1C-227F3EB9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pohlavní zralosti (dospělost)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497C2-917A-447B-AEA4-7C54A33B8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3363"/>
            <a:ext cx="10515600" cy="3459642"/>
          </a:xfrm>
        </p:spPr>
        <p:txBody>
          <a:bodyPr>
            <a:normAutofit fontScale="85000" lnSpcReduction="10000"/>
          </a:bodyPr>
          <a:lstStyle/>
          <a:p>
            <a:pPr lvl="0" algn="just" hangingPunct="0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od 17–18 let do 45–50 let</a:t>
            </a:r>
          </a:p>
          <a:p>
            <a:pPr lvl="0" algn="just" hangingPunct="0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pohlavní orgány jsou v plně funkční, menstruační i ovulační cykly jsou pravidelné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nejvhodnější doba pro otěhotnění je z čistě biologického hlediska mezi </a:t>
            </a:r>
            <a:r>
              <a:rPr lang="cs-CZ" sz="2800" b="1" dirty="0"/>
              <a:t>18. </a:t>
            </a:r>
            <a:r>
              <a:rPr lang="cs-CZ" sz="2800" dirty="0"/>
              <a:t>a </a:t>
            </a:r>
            <a:r>
              <a:rPr lang="cs-CZ" sz="2800" b="1" dirty="0"/>
              <a:t>23</a:t>
            </a:r>
            <a:r>
              <a:rPr lang="cs-CZ" sz="2800" dirty="0"/>
              <a:t>. rokem. V tomto věku je ženské tělo optimálně připraveno na těhotenství. Vaječníky jsou plně funkční, tkáně porodních cest pružné. Celkový tělesný stav organismu je v plné kondici, žena není obvykle zatížena přidruženými chorobami. Rizika genetických vad plodu jsou z hlediska věku minimální.</a:t>
            </a:r>
          </a:p>
        </p:txBody>
      </p:sp>
    </p:spTree>
    <p:extLst>
      <p:ext uri="{BB962C8B-B14F-4D97-AF65-F5344CB8AC3E}">
        <p14:creationId xmlns:p14="http://schemas.microsoft.com/office/powerpoint/2010/main" val="326977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2C058-FF06-4D41-9E19-34FBCEC21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pohlavní zralosti (dospělost)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18261A-04A0-4435-AFAF-260D3BF7C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od 24. roku se mohou objevovat přidružené komplikace, riziko genetických poruch je stále nízké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plodnost se po 32. roce začíná mírně snižovat, po 35. roce šance na otěhotnění klesá rychleji. Zdravá třicetiletá žena má každý měsíc asi 20 % šanci, že přirozeně otěhotní. Plodnost po čtyřicítce je už výrazně snížená, šance na otěhotnění je méně než 5 % </a:t>
            </a:r>
            <a:br>
              <a:rPr lang="cs-CZ" sz="3200" dirty="0"/>
            </a:br>
            <a:r>
              <a:rPr lang="cs-CZ" sz="3200" dirty="0"/>
              <a:t>v jednom cyklu.</a:t>
            </a:r>
          </a:p>
        </p:txBody>
      </p:sp>
    </p:spTree>
    <p:extLst>
      <p:ext uri="{BB962C8B-B14F-4D97-AF65-F5344CB8AC3E}">
        <p14:creationId xmlns:p14="http://schemas.microsoft.com/office/powerpoint/2010/main" val="140362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17FB1-9B92-4E30-9EB8-4C1C9F6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Těhotenství po 35. roce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34299-9B9F-4AD7-86DE-15B7232DF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menší pravděpodobnost otěhotnění – ubývá vajíček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častější komplikace těhotenství - vajíčko je náchylnější k poškození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hrozí potraty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vyskytuje se větší míra vrozených chorob dítěte / plodu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i="1" dirty="0"/>
              <a:t>(ženy se rodí již s konečným počtem vajíček. Jejich množství se s přibývajícím věkem snižuje a stejně tak klesá jejich kvalita. Právě kvalita vajíček se stává limitujícím faktorem nejen pro oplodnění, ale také pro časný vývoj oplodněného vajíčka. K tomu, aby mohlo vajíčko po oplodnění správně růst, potřebuje dostatek energie. Stárnoucí vajíčko však často není schopno dostatečnou dodávku energie zajistit a oplodněné vajíčko tak záhy ztrácí svou životaschopnost)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přidružené choroby ženy</a:t>
            </a:r>
          </a:p>
        </p:txBody>
      </p:sp>
    </p:spTree>
    <p:extLst>
      <p:ext uri="{BB962C8B-B14F-4D97-AF65-F5344CB8AC3E}">
        <p14:creationId xmlns:p14="http://schemas.microsoft.com/office/powerpoint/2010/main" val="278158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149A9-598F-483F-B1C4-893E152FC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pohlavního klidu (klimakterium)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FDAA5-E912-4199-BF8E-4F4D337C6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hangingPunct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mezi 45–50 lety</a:t>
            </a:r>
          </a:p>
          <a:p>
            <a:pPr lvl="0" algn="just" hangingPunct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dochází k postupné zástavě menstruačních a ovulačních cyklů</a:t>
            </a:r>
          </a:p>
          <a:p>
            <a:pPr lvl="0" algn="just" hangingPunct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otěhotnění v tomto období je přirozenou cestou výjimečné</a:t>
            </a:r>
          </a:p>
        </p:txBody>
      </p:sp>
    </p:spTree>
    <p:extLst>
      <p:ext uri="{BB962C8B-B14F-4D97-AF65-F5344CB8AC3E}">
        <p14:creationId xmlns:p14="http://schemas.microsoft.com/office/powerpoint/2010/main" val="2539988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F7041BB1-9540-4DBC-91D7-A938977FD1A2}" vid="{61207D0C-23B6-4776-9F80-4559D666C2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sablona-pptx-in-time-2</Template>
  <TotalTime>7</TotalTime>
  <Words>760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Medicínské aspekty odkládání rodičovství</vt:lpstr>
      <vt:lpstr>Medicínské aspekty vhodného věku pro početí</vt:lpstr>
      <vt:lpstr>Obsah prezentace</vt:lpstr>
      <vt:lpstr>Neplodné období (pohlavní nedospělost)</vt:lpstr>
      <vt:lpstr>Období pohlavního dospívání (dozrávání)</vt:lpstr>
      <vt:lpstr>Období pohlavní zralosti (dospělost)</vt:lpstr>
      <vt:lpstr>Období pohlavní zralosti (dospělost)</vt:lpstr>
      <vt:lpstr>Těhotenství po 35. roce</vt:lpstr>
      <vt:lpstr>Období pohlavního klidu (klimakterium)</vt:lpstr>
      <vt:lpstr>Shrnutí: věk ženy je důležitým faktorem  pro oplodnění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Medicínské aspekty odkládání rodičovství</dc:title>
  <dc:creator>Dragon Tomas</dc:creator>
  <cp:lastModifiedBy>Dragon Tomas</cp:lastModifiedBy>
  <cp:revision>1</cp:revision>
  <dcterms:created xsi:type="dcterms:W3CDTF">2022-11-19T13:59:39Z</dcterms:created>
  <dcterms:modified xsi:type="dcterms:W3CDTF">2022-11-19T14:06:59Z</dcterms:modified>
</cp:coreProperties>
</file>