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E61F51"/>
    <a:srgbClr val="837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78193-9D91-455D-899A-9B95E14BD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83200"/>
            <a:ext cx="9144000" cy="1006475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rgbClr val="E61F5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E86073-21DE-4CB4-9ACB-98D671A18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1070"/>
            <a:ext cx="9144000" cy="365125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rgbClr val="26262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137C0395-E7FC-42A2-BECD-806FD7225A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476" y="5512419"/>
            <a:ext cx="2609204" cy="1080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0933B48A-E965-424E-A7D9-25B04BB903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4376" y="5512419"/>
            <a:ext cx="3814804" cy="108000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9E37A9E2-A272-4A48-A052-38869D8B9F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9876" y="5512419"/>
            <a:ext cx="2477648" cy="108000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C5C2E0F4-942B-4F0F-ADF5-2B37A8209FC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40" y="265581"/>
            <a:ext cx="463492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14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8F0E6-2D3B-40C4-A6EB-9EB86662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E61F5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8986E7-A2F1-44ED-B640-E5777DB7C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46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ADD88-5DE5-4034-9D0C-4786503B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F85490-9EDC-4F2A-B95A-D5BCC1EF2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45268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5700C-4814-45E5-BB2C-919E7D2E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50"/>
            <a:ext cx="10515600" cy="85883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24B88-7D72-430D-A360-F56C688E6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6975"/>
            <a:ext cx="5181600" cy="37099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83ABCA-38FB-45B2-BE9F-DE0090FB8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66973"/>
            <a:ext cx="5181600" cy="370998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995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62C16-5099-458E-83A8-92674000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38276"/>
            <a:ext cx="10515600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F17C7E-C372-4975-81CA-4C156059F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69319"/>
            <a:ext cx="51285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B151F7-97C5-432C-B09C-A95C83E7B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76575"/>
            <a:ext cx="5157787" cy="311308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202EF25-26EC-469F-A82B-4EA9702A7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16931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C739CA-763B-427A-8015-2911E01F9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76575"/>
            <a:ext cx="5183188" cy="31130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72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C6F73-8C46-4B37-8640-522F5A00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0556"/>
            <a:ext cx="10515600" cy="10168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9931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93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39008-BB3F-44E0-ABE2-BC70CEC5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097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D5355-ED70-48CD-BE59-F511DE5B0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09700"/>
            <a:ext cx="6172200" cy="44513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defRPr sz="2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2458D1-0ABB-4C26-A823-EC284F6F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9900"/>
            <a:ext cx="3932237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654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67A9A9-196C-4FCA-B572-DD1F96D6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1047"/>
            <a:ext cx="10515600" cy="101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8B9AA0-5F96-4AC2-9930-B5FD4E71A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17321"/>
            <a:ext cx="10515600" cy="3459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CB4017A-8ED0-4A46-A9A2-9B4DA122622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660"/>
            <a:ext cx="231746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4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baseline="0">
          <a:solidFill>
            <a:srgbClr val="E61F5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31370-4200-424A-8557-D70F67057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2591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>Mateřství v mladém věku</a:t>
            </a:r>
          </a:p>
        </p:txBody>
      </p:sp>
    </p:spTree>
    <p:extLst>
      <p:ext uri="{BB962C8B-B14F-4D97-AF65-F5344CB8AC3E}">
        <p14:creationId xmlns:p14="http://schemas.microsoft.com/office/powerpoint/2010/main" val="144084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616BC-4A7C-4B96-89F2-7499E97B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21612B-D25F-49E0-89F0-378CA531E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800" cap="all" dirty="0"/>
              <a:t>MATĚJČEK</a:t>
            </a:r>
            <a:r>
              <a:rPr lang="cs-CZ" sz="2800" dirty="0"/>
              <a:t>, Zdeněk. </a:t>
            </a:r>
            <a:r>
              <a:rPr lang="cs-CZ" sz="2800" i="1" dirty="0"/>
              <a:t>Počátky našeho duševního života</a:t>
            </a:r>
            <a:r>
              <a:rPr lang="cs-CZ" sz="2800" dirty="0"/>
              <a:t>. Praha: Panorama, 1986. 365 s. Pyramida. </a:t>
            </a:r>
          </a:p>
          <a:p>
            <a:r>
              <a:rPr lang="cs-CZ" sz="2800" dirty="0"/>
              <a:t>ŠILHOVÁ, Lucie a STEJSKALOVÁ, Jana. </a:t>
            </a:r>
            <a:r>
              <a:rPr lang="cs-CZ" sz="2800" i="1" dirty="0"/>
              <a:t>Matkou ve vyšším věku: vliv věku </a:t>
            </a:r>
            <a:br>
              <a:rPr lang="cs-CZ" sz="2800" i="1" dirty="0"/>
            </a:br>
            <a:r>
              <a:rPr lang="cs-CZ" sz="2800" i="1" dirty="0"/>
              <a:t>na plodnost ženy a na průběh těhotenství</a:t>
            </a:r>
            <a:r>
              <a:rPr lang="cs-CZ" sz="2800" dirty="0"/>
              <a:t>. Vyd. 1. Brno: </a:t>
            </a:r>
            <a:r>
              <a:rPr lang="cs-CZ" sz="2800" dirty="0" err="1"/>
              <a:t>Computer</a:t>
            </a:r>
            <a:r>
              <a:rPr lang="cs-CZ" sz="2800" dirty="0"/>
              <a:t> </a:t>
            </a:r>
            <a:r>
              <a:rPr lang="cs-CZ" sz="2800" dirty="0" err="1"/>
              <a:t>Press</a:t>
            </a:r>
            <a:r>
              <a:rPr lang="cs-CZ" sz="2800" dirty="0"/>
              <a:t>, 2006. </a:t>
            </a:r>
            <a:br>
              <a:rPr lang="cs-CZ" sz="2800" dirty="0"/>
            </a:br>
            <a:r>
              <a:rPr lang="cs-CZ" sz="2800" dirty="0"/>
              <a:t>102 s. ISBN 80-251-0987-9</a:t>
            </a:r>
          </a:p>
          <a:p>
            <a:r>
              <a:rPr lang="cs-CZ" sz="2800" dirty="0"/>
              <a:t>VÁGNEROVÁ, Marie. </a:t>
            </a:r>
            <a:r>
              <a:rPr lang="cs-CZ" sz="2800" i="1" dirty="0"/>
              <a:t>Vývojová psychologie: dětství a dospívání</a:t>
            </a:r>
            <a:r>
              <a:rPr lang="cs-CZ" sz="2800" dirty="0"/>
              <a:t>. Vyd. 2., dopl. </a:t>
            </a:r>
            <a:br>
              <a:rPr lang="cs-CZ" sz="2800" dirty="0"/>
            </a:br>
            <a:r>
              <a:rPr lang="cs-CZ" sz="2800" dirty="0"/>
              <a:t>a </a:t>
            </a:r>
            <a:r>
              <a:rPr lang="cs-CZ" sz="2800" dirty="0" err="1"/>
              <a:t>přeprac</a:t>
            </a:r>
            <a:r>
              <a:rPr lang="cs-CZ" sz="2800" dirty="0"/>
              <a:t>. Praha: Karolinum, 2012. 531 s. ISBN 978-80-246-2153-1.</a:t>
            </a:r>
          </a:p>
          <a:p>
            <a:r>
              <a:rPr lang="cs-CZ" sz="2800" dirty="0"/>
              <a:t>WOODWARD, L., FERGUSSON, D. M., &amp; HORWOOD, L. J. (2001). Risk </a:t>
            </a:r>
            <a:r>
              <a:rPr lang="cs-CZ" sz="2800" dirty="0" err="1"/>
              <a:t>factors</a:t>
            </a:r>
            <a:r>
              <a:rPr lang="cs-CZ" sz="2800" dirty="0"/>
              <a:t> and </a:t>
            </a:r>
            <a:r>
              <a:rPr lang="cs-CZ" sz="2800" dirty="0" err="1"/>
              <a:t>life</a:t>
            </a:r>
            <a:r>
              <a:rPr lang="cs-CZ" sz="2800" dirty="0"/>
              <a:t> </a:t>
            </a:r>
            <a:r>
              <a:rPr lang="cs-CZ" sz="2800" dirty="0" err="1"/>
              <a:t>processes</a:t>
            </a:r>
            <a:r>
              <a:rPr lang="cs-CZ" sz="2800" dirty="0"/>
              <a:t> </a:t>
            </a:r>
            <a:r>
              <a:rPr lang="cs-CZ" sz="2800" dirty="0" err="1"/>
              <a:t>associated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teenage</a:t>
            </a:r>
            <a:r>
              <a:rPr lang="cs-CZ" sz="2800" dirty="0"/>
              <a:t> </a:t>
            </a:r>
            <a:r>
              <a:rPr lang="cs-CZ" sz="2800" dirty="0" err="1"/>
              <a:t>pregnancy</a:t>
            </a:r>
            <a:r>
              <a:rPr lang="cs-CZ" sz="2800" dirty="0"/>
              <a:t>: </a:t>
            </a:r>
            <a:r>
              <a:rPr lang="cs-CZ" sz="2800" dirty="0" err="1"/>
              <a:t>Results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a </a:t>
            </a:r>
            <a:r>
              <a:rPr lang="cs-CZ" sz="2800" dirty="0" err="1"/>
              <a:t>prospective</a:t>
            </a:r>
            <a:r>
              <a:rPr lang="cs-CZ" sz="2800" dirty="0"/>
              <a:t> study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/>
              <a:t>birth</a:t>
            </a:r>
            <a:r>
              <a:rPr lang="cs-CZ" sz="2800" dirty="0"/>
              <a:t> to 20 </a:t>
            </a:r>
            <a:r>
              <a:rPr lang="cs-CZ" sz="2800" dirty="0" err="1"/>
              <a:t>years</a:t>
            </a:r>
            <a:r>
              <a:rPr lang="cs-CZ" sz="2800" dirty="0"/>
              <a:t>. </a:t>
            </a:r>
            <a:r>
              <a:rPr lang="cs-CZ" sz="2800" i="1" dirty="0" err="1"/>
              <a:t>Journal</a:t>
            </a:r>
            <a:r>
              <a:rPr lang="cs-CZ" sz="2800" i="1" dirty="0"/>
              <a:t> </a:t>
            </a:r>
            <a:r>
              <a:rPr lang="cs-CZ" sz="2800" i="1" dirty="0" err="1"/>
              <a:t>of</a:t>
            </a:r>
            <a:r>
              <a:rPr lang="cs-CZ" sz="2800" i="1" dirty="0"/>
              <a:t> </a:t>
            </a:r>
            <a:r>
              <a:rPr lang="cs-CZ" sz="2800" i="1" dirty="0" err="1"/>
              <a:t>Marriage</a:t>
            </a:r>
            <a:r>
              <a:rPr lang="cs-CZ" sz="2800" i="1" dirty="0"/>
              <a:t> and </a:t>
            </a:r>
            <a:r>
              <a:rPr lang="cs-CZ" sz="2800" i="1" dirty="0" err="1"/>
              <a:t>Family</a:t>
            </a:r>
            <a:r>
              <a:rPr lang="cs-CZ" sz="2800" dirty="0"/>
              <a:t>, 63(4), 1170-1184.</a:t>
            </a:r>
          </a:p>
        </p:txBody>
      </p:sp>
    </p:spTree>
    <p:extLst>
      <p:ext uri="{BB962C8B-B14F-4D97-AF65-F5344CB8AC3E}">
        <p14:creationId xmlns:p14="http://schemas.microsoft.com/office/powerpoint/2010/main" val="160163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DA3C2-4395-4944-A543-0072EC1D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900" dirty="0"/>
              <a:t>Mateřství a motivace ženy stát se matkou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E90A95-2C87-43EB-88B1-7EC6F20AC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Mateřství přináší ženě tu nejzodpovědnější roli, která je spojena </a:t>
            </a:r>
            <a:br>
              <a:rPr lang="cs-CZ" dirty="0"/>
            </a:br>
            <a:r>
              <a:rPr lang="cs-CZ" dirty="0"/>
              <a:t>s řadou krásných zážitků a nových zkušeností, ale je provázena </a:t>
            </a:r>
            <a:br>
              <a:rPr lang="cs-CZ" dirty="0"/>
            </a:br>
            <a:r>
              <a:rPr lang="cs-CZ" dirty="0"/>
              <a:t>i pocity nejistoty, bezmoci a únavy.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Dle Matějčka (1986) jsou motivy, </a:t>
            </a:r>
            <a:br>
              <a:rPr lang="cs-CZ" dirty="0"/>
            </a:br>
            <a:r>
              <a:rPr lang="cs-CZ" dirty="0"/>
              <a:t>které člověka podněcují stát </a:t>
            </a:r>
            <a:br>
              <a:rPr lang="cs-CZ" dirty="0"/>
            </a:br>
            <a:r>
              <a:rPr lang="cs-CZ" dirty="0"/>
              <a:t>se rodičem, </a:t>
            </a:r>
            <a:r>
              <a:rPr lang="cs-CZ" b="1" dirty="0"/>
              <a:t>psychologického rázu</a:t>
            </a:r>
            <a:r>
              <a:rPr lang="cs-CZ" dirty="0"/>
              <a:t>. </a:t>
            </a:r>
          </a:p>
          <a:p>
            <a:r>
              <a:rPr lang="cs-CZ" dirty="0"/>
              <a:t>Rodičovstvím totiž </a:t>
            </a:r>
            <a:r>
              <a:rPr lang="cs-CZ" dirty="0" err="1"/>
              <a:t>docází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k </a:t>
            </a:r>
            <a:r>
              <a:rPr lang="cs-CZ" b="1" dirty="0"/>
              <a:t>uspokojování psychických </a:t>
            </a:r>
            <a:br>
              <a:rPr lang="cs-CZ" b="1" dirty="0"/>
            </a:br>
            <a:r>
              <a:rPr lang="cs-CZ" dirty="0"/>
              <a:t>potřeb člověka. </a:t>
            </a:r>
          </a:p>
        </p:txBody>
      </p:sp>
      <p:pic>
        <p:nvPicPr>
          <p:cNvPr id="4" name="Obrázek 3" descr="Obsah obrázku tráva, exteriér, osoba, sport&#10;&#10;Popis byl vytvořen automaticky">
            <a:extLst>
              <a:ext uri="{FF2B5EF4-FFF2-40B4-BE49-F238E27FC236}">
                <a16:creationId xmlns:a16="http://schemas.microsoft.com/office/drawing/2014/main" id="{6982174D-FF52-4817-81D0-42A363B18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18" y="3589238"/>
            <a:ext cx="4003282" cy="30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68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71041-5FE9-441C-99CD-AD802770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/>
              <a:t>Mateřství a motivace ženy stát se matkou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8A081E-5654-40F7-848D-793D880D8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dirty="0"/>
              <a:t>Motivací stát se rodičem je tedy uspokojování psychických potřeb pomocí těchto opatření: </a:t>
            </a:r>
          </a:p>
          <a:p>
            <a:pPr lvl="1" algn="just"/>
            <a:r>
              <a:rPr lang="cs-CZ" b="1" dirty="0"/>
              <a:t>potřeba stimulace </a:t>
            </a:r>
            <a:r>
              <a:rPr lang="cs-CZ" dirty="0"/>
              <a:t>– dítě do života přináší spoustu nového, rodičům přináší radost i povinnosti,</a:t>
            </a:r>
          </a:p>
          <a:p>
            <a:pPr lvl="1" algn="just"/>
            <a:r>
              <a:rPr lang="cs-CZ" b="1" dirty="0"/>
              <a:t>potřeba smysluplného světa </a:t>
            </a:r>
            <a:r>
              <a:rPr lang="cs-CZ" dirty="0"/>
              <a:t>– dítě je pro rodiče novou zkušeností, rodiče se učí nové roli a dochází u nich k vnitřnímu růstu a moudrosti, </a:t>
            </a:r>
          </a:p>
          <a:p>
            <a:pPr lvl="1" algn="just"/>
            <a:r>
              <a:rPr lang="cs-CZ" b="1" dirty="0"/>
              <a:t>potřeba životní jistoty </a:t>
            </a:r>
            <a:r>
              <a:rPr lang="cs-CZ" dirty="0"/>
              <a:t>– vzájemná láska s dítětem,</a:t>
            </a:r>
          </a:p>
          <a:p>
            <a:pPr lvl="1" algn="just"/>
            <a:r>
              <a:rPr lang="cs-CZ" b="1" dirty="0"/>
              <a:t>potřeba identity </a:t>
            </a:r>
            <a:r>
              <a:rPr lang="cs-CZ" dirty="0"/>
              <a:t>– pro rodiče znamená dítě společenskou hodnotu,</a:t>
            </a:r>
          </a:p>
          <a:p>
            <a:pPr lvl="1" algn="just"/>
            <a:r>
              <a:rPr lang="cs-CZ" b="1" dirty="0"/>
              <a:t>potřeba otevřené budoucnosti </a:t>
            </a:r>
            <a:r>
              <a:rPr lang="cs-CZ" dirty="0"/>
              <a:t>– dítětem si jedinec zaručuje pokračování svého rodu.</a:t>
            </a:r>
          </a:p>
        </p:txBody>
      </p:sp>
    </p:spTree>
    <p:extLst>
      <p:ext uri="{BB962C8B-B14F-4D97-AF65-F5344CB8AC3E}">
        <p14:creationId xmlns:p14="http://schemas.microsoft.com/office/powerpoint/2010/main" val="27471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2B95A-5A28-4967-8379-A7842358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/>
              <a:t>Mateřství a motivace ženy stát se matkou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26D32D-4E0F-4B72-BF83-1BC869139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3200" dirty="0"/>
              <a:t>Dívky mladší 18 let nejsou na roli matky ještě psychicky připraveny. Věk 35 a více je naopak rizikovým z hlediska biologického. </a:t>
            </a:r>
          </a:p>
          <a:p>
            <a:pPr algn="just"/>
            <a:r>
              <a:rPr lang="cs-CZ" sz="3200" dirty="0"/>
              <a:t>S přibývajícím věkem klesá pravděpodobnost přirozeného otěhotnění, je větší riziko potratu a narození handicapovaného dítěte. Například riziko Downova syndromu pro plod je pouze 1:1667 u ženy, která má 20 let. O něco větší ohrožení je u ženy </a:t>
            </a:r>
            <a:br>
              <a:rPr lang="cs-CZ" sz="3200" dirty="0"/>
            </a:br>
            <a:r>
              <a:rPr lang="cs-CZ" sz="3200" dirty="0"/>
              <a:t>ve věku 35 let a největší riziko 1:30 je u žen nad 45 let a výše.</a:t>
            </a:r>
          </a:p>
        </p:txBody>
      </p:sp>
    </p:spTree>
    <p:extLst>
      <p:ext uri="{BB962C8B-B14F-4D97-AF65-F5344CB8AC3E}">
        <p14:creationId xmlns:p14="http://schemas.microsoft.com/office/powerpoint/2010/main" val="288644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2929C-24DA-482C-BF7C-93FBD26A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Příčiny mateřství v mladém 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103E96-1593-4900-831E-422C00E6F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400" dirty="0"/>
              <a:t>Jedním z nejdůležitějších faktorů ovlivňující to, zda se z dívky stane předčasně matka, </a:t>
            </a:r>
            <a:br>
              <a:rPr lang="cs-CZ" sz="2400" dirty="0"/>
            </a:br>
            <a:r>
              <a:rPr lang="cs-CZ" sz="2400" dirty="0"/>
              <a:t>je její rodina a vztah s jejími rodiči. Zdá se, že existují jisté faktory, které by mohly předurčovat, že se z mladé dívky stane matka v raném věku:</a:t>
            </a:r>
          </a:p>
          <a:p>
            <a:pPr lvl="1" algn="just"/>
            <a:r>
              <a:rPr lang="cs-CZ" sz="2400" dirty="0"/>
              <a:t>pokud se její matka sama stala matkou v raném věku, </a:t>
            </a:r>
          </a:p>
          <a:p>
            <a:pPr lvl="1" algn="just"/>
            <a:r>
              <a:rPr lang="cs-CZ" sz="2400" dirty="0"/>
              <a:t>její matka je samoživitelkou, </a:t>
            </a:r>
          </a:p>
          <a:p>
            <a:pPr lvl="1" algn="just"/>
            <a:r>
              <a:rPr lang="cs-CZ" sz="2400" dirty="0"/>
              <a:t>docházelo k častým změnám ve skladbě rodičovského páru,</a:t>
            </a:r>
          </a:p>
          <a:p>
            <a:pPr lvl="1" algn="just"/>
            <a:r>
              <a:rPr lang="cs-CZ" sz="2400" dirty="0"/>
              <a:t>časté stěhování či změna prostředí v dětství, </a:t>
            </a:r>
          </a:p>
          <a:p>
            <a:pPr lvl="1" algn="just"/>
            <a:r>
              <a:rPr lang="cs-CZ" sz="2400" dirty="0"/>
              <a:t>dívčino nižší IQ,</a:t>
            </a:r>
          </a:p>
          <a:p>
            <a:pPr lvl="1" algn="just"/>
            <a:r>
              <a:rPr lang="cs-CZ" sz="2400" dirty="0"/>
              <a:t>nízký socioekonomický status rodiny, </a:t>
            </a:r>
          </a:p>
          <a:p>
            <a:pPr lvl="1" algn="just"/>
            <a:r>
              <a:rPr lang="cs-CZ" sz="2400" dirty="0"/>
              <a:t>časté fyzické tresty či zneužívání, četné hádky rodičů, </a:t>
            </a:r>
          </a:p>
          <a:p>
            <a:pPr lvl="1" algn="just"/>
            <a:r>
              <a:rPr lang="cs-CZ" sz="2400" dirty="0"/>
              <a:t>častější užívání návykových látek. </a:t>
            </a:r>
          </a:p>
        </p:txBody>
      </p:sp>
    </p:spTree>
    <p:extLst>
      <p:ext uri="{BB962C8B-B14F-4D97-AF65-F5344CB8AC3E}">
        <p14:creationId xmlns:p14="http://schemas.microsoft.com/office/powerpoint/2010/main" val="229996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699F7-5D05-4981-99B6-C60BBE57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Možné výhody mateřství v mladém 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0FF9AB-51E7-48DE-A649-86858EE3B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Mladé maminky mají mnohem </a:t>
            </a:r>
            <a:r>
              <a:rPr lang="cs-CZ" b="1" dirty="0"/>
              <a:t>menší riziko genetických a metabolických vad u dítěte.</a:t>
            </a:r>
          </a:p>
          <a:p>
            <a:pPr algn="just"/>
            <a:r>
              <a:rPr lang="cs-CZ" dirty="0"/>
              <a:t>Ženy v tomto věku  jsou z fyziologického hlediska na </a:t>
            </a:r>
            <a:r>
              <a:rPr lang="cs-CZ" b="1" dirty="0"/>
              <a:t>vrcholu svých sil</a:t>
            </a:r>
            <a:r>
              <a:rPr lang="cs-CZ" dirty="0"/>
              <a:t>, dá se proto předpokládat, že náročné období těhotenství lépe zvládnou. </a:t>
            </a:r>
          </a:p>
          <a:p>
            <a:pPr algn="just"/>
            <a:r>
              <a:rPr lang="cs-CZ" dirty="0"/>
              <a:t>Většina těchto těhotenství proto probíhá naprosto fyziologicky a dá se předpokládat, že jejich těhotenství a porod budou naprosto bezproblémové.</a:t>
            </a:r>
          </a:p>
          <a:p>
            <a:pPr lvl="0" algn="just"/>
            <a:r>
              <a:rPr lang="cs-CZ" dirty="0"/>
              <a:t>Organismus mladých žen ještě není tolik zatížen chronickými nemocemi či pravidelným užíváním léků.</a:t>
            </a:r>
          </a:p>
          <a:p>
            <a:pPr lvl="0" algn="just"/>
            <a:r>
              <a:rPr lang="cs-CZ" dirty="0"/>
              <a:t>Dítě jim může </a:t>
            </a:r>
            <a:r>
              <a:rPr lang="cs-CZ" b="1" dirty="0"/>
              <a:t>ukázat životní směr</a:t>
            </a:r>
            <a:r>
              <a:rPr lang="cs-CZ" dirty="0"/>
              <a:t>, ve kterém se mohou realizovat.</a:t>
            </a:r>
          </a:p>
        </p:txBody>
      </p:sp>
    </p:spTree>
    <p:extLst>
      <p:ext uri="{BB962C8B-B14F-4D97-AF65-F5344CB8AC3E}">
        <p14:creationId xmlns:p14="http://schemas.microsoft.com/office/powerpoint/2010/main" val="300497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CD51A-891F-4700-9929-E56D8481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Možné výhody mateřství v mladém 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93818-8039-426E-A91C-E67452C14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lnSpc>
                <a:spcPct val="110000"/>
              </a:lnSpc>
            </a:pPr>
            <a:r>
              <a:rPr lang="cs-CZ" sz="3200" dirty="0"/>
              <a:t>Mladé maminky mají více energie, proto i lépe zvládají náročné situace, které mateřství přináší – např. nevyspání a noční vstávání </a:t>
            </a:r>
            <a:br>
              <a:rPr lang="cs-CZ" sz="3200" dirty="0"/>
            </a:br>
            <a:r>
              <a:rPr lang="cs-CZ" sz="3200" dirty="0"/>
              <a:t>k miminku.</a:t>
            </a:r>
          </a:p>
          <a:p>
            <a:pPr lvl="0" algn="just">
              <a:lnSpc>
                <a:spcPct val="110000"/>
              </a:lnSpc>
            </a:pPr>
            <a:r>
              <a:rPr lang="cs-CZ" sz="3200" dirty="0"/>
              <a:t>Nejsou přehnaně úzkostlivé, dítě vychovávají v kamarádském duchu.</a:t>
            </a:r>
          </a:p>
          <a:p>
            <a:pPr lvl="0" algn="just">
              <a:lnSpc>
                <a:spcPct val="110000"/>
              </a:lnSpc>
            </a:pPr>
            <a:r>
              <a:rPr lang="cs-CZ" sz="3200" dirty="0"/>
              <a:t>Po porodu nastává rychlejší regenerace organismu (rychleji </a:t>
            </a:r>
            <a:br>
              <a:rPr lang="cs-CZ" sz="3200" dirty="0"/>
            </a:br>
            <a:r>
              <a:rPr lang="cs-CZ" sz="3200" dirty="0"/>
              <a:t>se dostávají na svoji původní hmotnost).</a:t>
            </a:r>
          </a:p>
        </p:txBody>
      </p:sp>
    </p:spTree>
    <p:extLst>
      <p:ext uri="{BB962C8B-B14F-4D97-AF65-F5344CB8AC3E}">
        <p14:creationId xmlns:p14="http://schemas.microsoft.com/office/powerpoint/2010/main" val="172433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2AD58-A4BE-4014-859C-5B675A65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700" dirty="0"/>
              <a:t>Možné nevýhody mateřství v mladém 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EA5AE-EB5A-4646-9BB9-6AA4B8457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cs-CZ" sz="2800" dirty="0"/>
              <a:t>Před dosažením plné tělesná zralosti (do 17 let), není organismus ženy připraven na změny související s těhotenstvím a porodem.</a:t>
            </a:r>
          </a:p>
          <a:p>
            <a:pPr lvl="0" algn="just"/>
            <a:r>
              <a:rPr lang="cs-CZ" sz="2800" dirty="0"/>
              <a:t>Pokud k otěhotnění dojde </a:t>
            </a:r>
            <a:r>
              <a:rPr lang="cs-CZ" sz="2800" b="1" dirty="0"/>
              <a:t>neplánovaně, </a:t>
            </a:r>
            <a:r>
              <a:rPr lang="cs-CZ" sz="2800" dirty="0"/>
              <a:t>nemusí být maminka na tuto situaci emocionálně připravená.</a:t>
            </a:r>
          </a:p>
          <a:p>
            <a:pPr lvl="0" algn="just"/>
            <a:r>
              <a:rPr lang="cs-CZ" sz="2800" dirty="0"/>
              <a:t>Mohou se objevit </a:t>
            </a:r>
            <a:r>
              <a:rPr lang="cs-CZ" sz="2800" b="1" dirty="0"/>
              <a:t>problémy s financemi a bydlením</a:t>
            </a:r>
            <a:r>
              <a:rPr lang="cs-CZ" sz="2800" dirty="0"/>
              <a:t>.</a:t>
            </a:r>
          </a:p>
          <a:p>
            <a:pPr lvl="0" algn="just"/>
            <a:r>
              <a:rPr lang="cs-CZ" sz="2800" dirty="0"/>
              <a:t>V některých případech může žena přijít o dosavadní </a:t>
            </a:r>
            <a:r>
              <a:rPr lang="cs-CZ" sz="2800" b="1" dirty="0"/>
              <a:t>přátelé</a:t>
            </a:r>
            <a:r>
              <a:rPr lang="cs-CZ" sz="2800" dirty="0"/>
              <a:t>, dojde ke změně dosavadních zájmů, což vede k ochladnutí vztahu a mnohdy i k přetrhání vazeb.</a:t>
            </a:r>
          </a:p>
          <a:p>
            <a:pPr lvl="0" algn="just"/>
            <a:r>
              <a:rPr lang="cs-CZ" sz="2800" dirty="0"/>
              <a:t>Problémy se studiem</a:t>
            </a:r>
            <a:r>
              <a:rPr lang="cs-CZ" sz="2800" b="1" dirty="0"/>
              <a:t>, </a:t>
            </a:r>
            <a:r>
              <a:rPr lang="cs-CZ" sz="2800" dirty="0"/>
              <a:t>pokud žena ještě neukončila svá studia, může jí těhotenství a pak následný porod a péče o dítě zkomplikovat dokončení školy.</a:t>
            </a:r>
          </a:p>
        </p:txBody>
      </p:sp>
    </p:spTree>
    <p:extLst>
      <p:ext uri="{BB962C8B-B14F-4D97-AF65-F5344CB8AC3E}">
        <p14:creationId xmlns:p14="http://schemas.microsoft.com/office/powerpoint/2010/main" val="166349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AF2F4-0D5E-4706-B9BB-AF787112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700" dirty="0"/>
              <a:t>Možné nevýhody mateřství v mladém 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4A613A-7265-49A0-AE89-56F6E306C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cs-CZ" sz="2800" dirty="0"/>
              <a:t>Může ztratit svého partnera, který nechce přijmout otcovskou roli.</a:t>
            </a:r>
          </a:p>
          <a:p>
            <a:pPr lvl="0" algn="just"/>
            <a:r>
              <a:rPr lang="cs-CZ" sz="2800" b="1" dirty="0"/>
              <a:t>Podpora rodiny </a:t>
            </a:r>
            <a:r>
              <a:rPr lang="cs-CZ" sz="2800" dirty="0"/>
              <a:t>– pokud nedojde k podpoře rodiny, je to pro mladou ženu složitá situace, může pociťovat smutek, úzkosti, osamocení.</a:t>
            </a:r>
          </a:p>
          <a:p>
            <a:pPr lvl="0" algn="just"/>
            <a:r>
              <a:rPr lang="cs-CZ" sz="2800" dirty="0"/>
              <a:t>Již během těhotenství se žena musí vzdát některých zájmů, dochází </a:t>
            </a:r>
            <a:br>
              <a:rPr lang="cs-CZ" sz="2800" dirty="0"/>
            </a:br>
            <a:r>
              <a:rPr lang="cs-CZ" sz="2800" dirty="0"/>
              <a:t>ke změně životního stylu.</a:t>
            </a:r>
          </a:p>
          <a:p>
            <a:pPr lvl="0" algn="just"/>
            <a:r>
              <a:rPr lang="cs-CZ" sz="2800" dirty="0"/>
              <a:t>Pokud otěhotní žena, která ještě nepracovala (popř. pracovala velmi krátce), nemá nárok na </a:t>
            </a:r>
            <a:r>
              <a:rPr lang="cs-CZ" sz="2800" b="1" dirty="0"/>
              <a:t>peněžitou pomoc v mateřství </a:t>
            </a:r>
            <a:r>
              <a:rPr lang="cs-CZ" sz="2800" dirty="0"/>
              <a:t>a nemůže si volit délku rodičovské dovolené (může to řešit přes otce dítěte, pokud ten splňuje podmínky).</a:t>
            </a:r>
          </a:p>
        </p:txBody>
      </p:sp>
    </p:spTree>
    <p:extLst>
      <p:ext uri="{BB962C8B-B14F-4D97-AF65-F5344CB8AC3E}">
        <p14:creationId xmlns:p14="http://schemas.microsoft.com/office/powerpoint/2010/main" val="27370103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5CB027E4-3D49-4BCC-9B52-180C7021E5C1}" vid="{84D27D85-E45A-4D2D-B3D1-BBD7E0824B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sablona-pptx-in-time-2</Template>
  <TotalTime>32</TotalTime>
  <Words>869</Words>
  <Application>Microsoft Office PowerPoint</Application>
  <PresentationFormat>Širokoúhlá obrazovka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Mateřství v mladém věku</vt:lpstr>
      <vt:lpstr>Mateřství a motivace ženy stát se matkou</vt:lpstr>
      <vt:lpstr>Mateřství a motivace ženy stát se matkou</vt:lpstr>
      <vt:lpstr>Mateřství a motivace ženy stát se matkou</vt:lpstr>
      <vt:lpstr>Příčiny mateřství v mladém věku</vt:lpstr>
      <vt:lpstr>Možné výhody mateřství v mladém věku</vt:lpstr>
      <vt:lpstr>Možné výhody mateřství v mladém věku</vt:lpstr>
      <vt:lpstr>Možné nevýhody mateřství v mladém věku</vt:lpstr>
      <vt:lpstr>Možné nevýhody mateřství v mladém věku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Mateřství v mladém věku</dc:title>
  <dc:creator>Dragon Tomas</dc:creator>
  <cp:lastModifiedBy>Dragon Tomas</cp:lastModifiedBy>
  <cp:revision>1</cp:revision>
  <dcterms:created xsi:type="dcterms:W3CDTF">2022-11-25T08:12:09Z</dcterms:created>
  <dcterms:modified xsi:type="dcterms:W3CDTF">2022-11-25T08:44:22Z</dcterms:modified>
</cp:coreProperties>
</file>