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1F51"/>
    <a:srgbClr val="262626"/>
    <a:srgbClr val="837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D78193-9D91-455D-899A-9B95E14BD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83200"/>
            <a:ext cx="9144000" cy="1006475"/>
          </a:xfrm>
        </p:spPr>
        <p:txBody>
          <a:bodyPr anchor="b">
            <a:normAutofit/>
          </a:bodyPr>
          <a:lstStyle>
            <a:lvl1pPr algn="ctr">
              <a:defRPr sz="5000"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9E86073-21DE-4CB4-9ACB-98D671A18A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21070"/>
            <a:ext cx="9144000" cy="365125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rgbClr val="26262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137C0395-E7FC-42A2-BECD-806FD7225A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476" y="5512419"/>
            <a:ext cx="2609204" cy="1080000"/>
          </a:xfrm>
          <a:prstGeom prst="rect">
            <a:avLst/>
          </a:prstGeom>
        </p:spPr>
      </p:pic>
      <p:pic>
        <p:nvPicPr>
          <p:cNvPr id="11" name="Grafický objekt 10">
            <a:extLst>
              <a:ext uri="{FF2B5EF4-FFF2-40B4-BE49-F238E27FC236}">
                <a16:creationId xmlns:a16="http://schemas.microsoft.com/office/drawing/2014/main" id="{0933B48A-E965-424E-A7D9-25B04BB903F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54376" y="5512419"/>
            <a:ext cx="3814804" cy="1080000"/>
          </a:xfrm>
          <a:prstGeom prst="rect">
            <a:avLst/>
          </a:prstGeom>
        </p:spPr>
      </p:pic>
      <p:pic>
        <p:nvPicPr>
          <p:cNvPr id="13" name="Grafický objekt 12">
            <a:extLst>
              <a:ext uri="{FF2B5EF4-FFF2-40B4-BE49-F238E27FC236}">
                <a16:creationId xmlns:a16="http://schemas.microsoft.com/office/drawing/2014/main" id="{9E37A9E2-A272-4A48-A052-38869D8B9F5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419876" y="5512419"/>
            <a:ext cx="2477648" cy="1080000"/>
          </a:xfrm>
          <a:prstGeom prst="rect">
            <a:avLst/>
          </a:prstGeom>
        </p:spPr>
      </p:pic>
      <p:pic>
        <p:nvPicPr>
          <p:cNvPr id="27" name="Obrázek 26">
            <a:extLst>
              <a:ext uri="{FF2B5EF4-FFF2-40B4-BE49-F238E27FC236}">
                <a16:creationId xmlns:a16="http://schemas.microsoft.com/office/drawing/2014/main" id="{C5C2E0F4-942B-4F0F-ADF5-2B37A8209FC8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540" y="265581"/>
            <a:ext cx="4634920" cy="21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7140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8F0E6-2D3B-40C4-A6EB-9EB866627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rgbClr val="E61F5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8986E7-A2F1-44ED-B640-E5777DB7C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baseline="0">
                <a:solidFill>
                  <a:srgbClr val="262626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baseline="0">
                <a:solidFill>
                  <a:srgbClr val="262626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baseline="0">
                <a:solidFill>
                  <a:srgbClr val="262626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baseline="0">
                <a:solidFill>
                  <a:srgbClr val="262626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baseline="0">
                <a:solidFill>
                  <a:srgbClr val="262626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46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3ADD88-5DE5-4034-9D0C-4786503B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F85490-9EDC-4F2A-B95A-D5BCC1EF2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452689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35700C-4814-45E5-BB2C-919E7D2E82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8750"/>
            <a:ext cx="10515600" cy="85883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B924B88-7D72-430D-A360-F56C688E6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66975"/>
            <a:ext cx="5181600" cy="3709988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D83ABCA-38FB-45B2-BE9F-DE0090FB8F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66973"/>
            <a:ext cx="5181600" cy="3709989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9959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62C16-5099-458E-83A8-926740009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38276"/>
            <a:ext cx="10515600" cy="6477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F17C7E-C372-4975-81CA-4C1560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3" y="2169319"/>
            <a:ext cx="512855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0B151F7-97C5-432C-B09C-A95C83E7B0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76575"/>
            <a:ext cx="5157787" cy="3113087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02EF25-26EC-469F-A82B-4EA9702A71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9024" y="216931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2C739CA-763B-427A-8015-2911E01F9E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76575"/>
            <a:ext cx="5183188" cy="3113088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/>
            </a:lvl1pPr>
            <a:lvl2pPr>
              <a:lnSpc>
                <a:spcPct val="100000"/>
              </a:lnSpc>
              <a:spcBef>
                <a:spcPts val="0"/>
              </a:spcBef>
              <a:defRPr/>
            </a:lvl2pPr>
            <a:lvl3pPr>
              <a:lnSpc>
                <a:spcPct val="100000"/>
              </a:lnSpc>
              <a:spcBef>
                <a:spcPts val="0"/>
              </a:spcBef>
              <a:defRPr/>
            </a:lvl3pPr>
            <a:lvl4pPr>
              <a:lnSpc>
                <a:spcPct val="10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1724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C6F73-8C46-4B37-8640-522F5A000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20556"/>
            <a:ext cx="10515600" cy="1016887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99317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993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739008-BB3F-44E0-ABE2-BC70CEC58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4097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FD5355-ED70-48CD-BE59-F511DE5B0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09700"/>
            <a:ext cx="6172200" cy="4451350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defRPr sz="3200"/>
            </a:lvl1pPr>
            <a:lvl2pPr>
              <a:lnSpc>
                <a:spcPct val="100000"/>
              </a:lnSpc>
              <a:spcBef>
                <a:spcPts val="0"/>
              </a:spcBef>
              <a:defRPr sz="28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400"/>
            </a:lvl3pPr>
            <a:lvl4pPr>
              <a:lnSpc>
                <a:spcPct val="100000"/>
              </a:lnSpc>
              <a:spcBef>
                <a:spcPts val="0"/>
              </a:spcBef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12458D1-0ABB-4C26-A823-EC284F6F22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009900"/>
            <a:ext cx="3932237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16543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367A9A9-196C-4FCA-B572-DD1F96D6E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21047"/>
            <a:ext cx="10515600" cy="10168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68B9AA0-5F96-4AC2-9930-B5FD4E71AD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717321"/>
            <a:ext cx="10515600" cy="34596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CB4017A-8ED0-4A46-A9A2-9B4DA122622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61660"/>
            <a:ext cx="231746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45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kern="1200" baseline="0">
          <a:solidFill>
            <a:srgbClr val="E61F5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3000" kern="1200" baseline="0">
          <a:solidFill>
            <a:srgbClr val="26262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n.cz/osn/hlavni-temata/sdgs/" TargetMode="External"/><Relationship Id="rId7" Type="http://schemas.openxmlformats.org/officeDocument/2006/relationships/hyperlink" Target="https://www.vlada.cz/cz/ppov/rovne-prilezitosti-zen-a-muzu/aktuality/tz-index-rovnosti-zen-a-muzu-2021-cesko-ma-v-rovnosti-zen-a-muzu-stale-co-zlepsovat-191474/" TargetMode="External"/><Relationship Id="rId2" Type="http://schemas.openxmlformats.org/officeDocument/2006/relationships/hyperlink" Target="https://www.czso.cz/csu/gender/gender_pojm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dvokatnidenik.cz/2021/08/06/nasili-na-zenach-patri-k-nejrozsirenejsim-projevum-porusovani-lidskych-prav/" TargetMode="External"/><Relationship Id="rId5" Type="http://schemas.openxmlformats.org/officeDocument/2006/relationships/hyperlink" Target="http://monda.eu/files/modules/gender/annex6_cs.pdf" TargetMode="External"/><Relationship Id="rId4" Type="http://schemas.openxmlformats.org/officeDocument/2006/relationships/hyperlink" Target="https://cz.pg.com/rovnopravnost-muzu-a-ze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31370-4200-424A-8557-D70F670573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60731"/>
            <a:ext cx="9144000" cy="2387600"/>
          </a:xfrm>
        </p:spPr>
        <p:txBody>
          <a:bodyPr/>
          <a:lstStyle/>
          <a:p>
            <a:r>
              <a:rPr lang="cs-CZ" dirty="0"/>
              <a:t>Gender a genderová (ne)rovnost</a:t>
            </a:r>
          </a:p>
        </p:txBody>
      </p:sp>
    </p:spTree>
    <p:extLst>
      <p:ext uri="{BB962C8B-B14F-4D97-AF65-F5344CB8AC3E}">
        <p14:creationId xmlns:p14="http://schemas.microsoft.com/office/powerpoint/2010/main" val="14408416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C52144-2A44-4B19-9700-0ACF21525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Kde hledat další 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BE94BD-17AA-4523-B8A2-C4D83399B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Český statistický úřad. (29. února 2016).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Gender: základní pojmy. </a:t>
            </a:r>
            <a:r>
              <a:rPr lang="cs-CZ" sz="1800" u="sng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https://www.czso.cz/csu/gender/gender_pojmy</a:t>
            </a:r>
            <a:endParaRPr lang="cs-CZ" sz="1800" dirty="0">
              <a:solidFill>
                <a:srgbClr val="E61F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OSN. (2022).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Cíle udržitelného rozvoje. </a:t>
            </a:r>
            <a:r>
              <a:rPr lang="cs-CZ" sz="1800" u="sng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https://www.osn.cz/osn/hlavni-temata/sdgs/</a:t>
            </a:r>
            <a:endParaRPr lang="cs-CZ" sz="1800" dirty="0">
              <a:solidFill>
                <a:srgbClr val="E61F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Protecter &amp; Gamble. (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n.d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.).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Rovnost mužů a žen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u="sng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https://cz.pg.com/rovnopravnost-muzu-a-zen/</a:t>
            </a:r>
            <a:endParaRPr lang="cs-CZ" sz="1800" dirty="0">
              <a:solidFill>
                <a:srgbClr val="E61F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Monda.eu. (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n.d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.).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Genderová diskriminace. </a:t>
            </a:r>
            <a:r>
              <a:rPr lang="cs-CZ" sz="1800" u="sng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http://monda.eu/files/modules/gender/annex6_cs.pdf</a:t>
            </a:r>
            <a:endParaRPr lang="cs-CZ" sz="1800" dirty="0">
              <a:solidFill>
                <a:srgbClr val="E61F5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Saitzová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H. (2021, 6. srpna).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Násilí na ženách patří K Nejrozšířenějším projevům porušování lidských práv.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u="sng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https://advokatnidenik.cz/2021/08/06/nasili-na-zenach-patri-k-nejrozsirenejsim-projevum-porusovani-lidskych-prav/</a:t>
            </a:r>
            <a:r>
              <a:rPr lang="cs-CZ" sz="1800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Vláda České republiky. (28. října 2021). </a:t>
            </a:r>
            <a:r>
              <a:rPr lang="cs-CZ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TZ: Index rovnosti žen a mužů 2021: Česko má v rovnosti žen a mužů stále co zlepšovat. </a:t>
            </a:r>
            <a:r>
              <a:rPr lang="cs-CZ" sz="1800" u="sng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https://www.vlada.cz/cz/ppov/rovne-prilezitosti-zen-a-muzu/aktuality/tz-index-rovnosti-zen-a-muzu-2021-cesko-ma-v-rovnosti-zen-a-muzu-stale-co-zlepsovat-191474/</a:t>
            </a:r>
            <a:endParaRPr lang="cs-CZ" sz="1800" dirty="0">
              <a:solidFill>
                <a:srgbClr val="E61F5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817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7D819F-5D2A-43AE-9612-872C18C5C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Gender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D5FCC4-D2CE-4FA1-8315-C30575479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Gender někdy je také nazýván sociálním pohlavím. 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rozdíl od pojmu pohlaví, který je chápán výhradně v biologickém smyslu, označuje pojem gender kulturní charakteristiky a modely přiřazované mužskému nebo ženskému biologickému pohlaví a odkazuje na sociální rozdíly mezi ženami a muži. 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Tyto role se mění s časem a významně se liší podle kultury národa a dané historické etapy vývoje společnosti. 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Nejsou tedy přirozeným, daným rozdílem mezi muži a ženami, ale dočasným vývojovým stupněm sociálních vztahů (Český statistický úřad, 2016).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61303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8127A7-5EFE-4452-AD0B-0F96400BF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Genderová diskriminace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054B7E-D9E2-472C-9054-A22E04633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 genderovou diskriminaci lze považovat úmyslné společenské znevýhodnění osoby </a:t>
            </a:r>
            <a:b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základě jejího biologického pohlaví. Tento typ diskriminace lze jako i jiných rozlišit </a:t>
            </a:r>
            <a:b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přímou a nepřímou:</a:t>
            </a:r>
            <a:endParaRPr lang="cs-CZ" sz="2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Přímá: </a:t>
            </a:r>
            <a:r>
              <a:rPr lang="cs-CZ" sz="2400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taková forma řízení či zacházení</a:t>
            </a:r>
            <a:r>
              <a:rPr lang="cs-CZ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kdy se s jednou osobou zachází méně příznivě, než se zachází nebo zacházelo nebo by se zacházelo s jinou osobou ve srovnatelné situaci. Za diskriminaci z důvodů pohlaví se považuje i diskriminace z důvodu těhotenství nebo mateřství a z důvodu pohlavní identifikace (Český statistický úřad, 2016).</a:t>
            </a:r>
          </a:p>
          <a:p>
            <a:pPr algn="just"/>
            <a:r>
              <a:rPr lang="cs-CZ" sz="24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Nepřímá: </a:t>
            </a:r>
            <a:r>
              <a:rPr lang="cs-CZ" sz="2400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 takové jednání, kdy se zachází s jednotlivcem zdánlivě na základě jednotného neutrálního ustanovení, kritéria </a:t>
            </a: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nebo zvyklosti byly znevýhodněny osoby jednoho pohlaví v porovnání s osobami druhého pohlaví, ledaže takové ustanovení, kritérium nebo zvyklost jsou objektivně odůvodněny legitimním cílem a prostředky </a:t>
            </a:r>
            <a:b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 dosažení uvedeného cíle jsou přiměřené a nezbytné (Český statistický úřad, 2016).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346419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51C04-B7CF-45CA-86BC-B3714F323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Genderové stereotypy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3806E7-C8EC-430D-90E1-B5694B4C4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32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Jedná se o takové předpoklady, které zjednodušeně přisuzují mužům a ženám určité vzorce chování, určitou práci nebo roli, která je ovlivněná právě jejich pohlavím.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77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457A77-C7FE-467B-BA3B-9DC4C3653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Cíl OSN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AAB2DA-ED0E-4F7B-9325-424AA5D7C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17321"/>
            <a:ext cx="5257800" cy="3459642"/>
          </a:xfrm>
        </p:spPr>
        <p:txBody>
          <a:bodyPr/>
          <a:lstStyle/>
          <a:p>
            <a:pPr marL="0" indent="0">
              <a:buNone/>
            </a:pPr>
            <a:r>
              <a:rPr lang="cs-CZ" sz="3200" b="1" dirty="0">
                <a:solidFill>
                  <a:srgbClr val="E61F5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Rovnost mužů a žen</a:t>
            </a:r>
          </a:p>
          <a:p>
            <a:r>
              <a:rPr lang="cs-CZ" sz="32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Dosáhnout genderové rovnosti a posílit postavení všech žen a dívek.</a:t>
            </a:r>
            <a:endParaRPr lang="cs-CZ" dirty="0"/>
          </a:p>
        </p:txBody>
      </p:sp>
      <p:pic>
        <p:nvPicPr>
          <p:cNvPr id="4" name="Picture 6" descr="cil_5">
            <a:extLst>
              <a:ext uri="{FF2B5EF4-FFF2-40B4-BE49-F238E27FC236}">
                <a16:creationId xmlns:a16="http://schemas.microsoft.com/office/drawing/2014/main" id="{BC263CC0-A23C-4FBC-B0C7-B776D0C51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521047"/>
            <a:ext cx="3971925" cy="3971925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6461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D237CE-26B9-4A75-B4E0-1C9E4C070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800" dirty="0"/>
              <a:t>Cíl OSN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9FAAC-671D-44EE-9217-4AB6D1BB5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5.1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Celosvětově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skoncovat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se všemi formami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diskriminace žen a dívek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5.2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Eliminovat všechny formy násilí vůči ženám a dívkám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ve veřejné i soukromé sféře, včetně obchodu s lidmi a sexuálního či jiného vykořisťování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5.3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Odstranit všechny škodlivé praktiky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jako jsou dětské, předčasné a nucené sňatky </a:t>
            </a:r>
            <a:b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či ženská obřízka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5.4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Uznávat a oceňovat neplacenou péči a domácí práce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pomocí zajištění veřejných služeb, infrastruktury a politik sociální ochrany a prosazování sdílené odpovědnosti v rámci domácnosti a rodiny podle zvyklostí dané země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5.5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Zajistit ženám rovné příležitosti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a plnou a efektivní účast na rozhodování </a:t>
            </a:r>
            <a:b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na všech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úrovních v politickém, ekonomickém i veřejném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124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080950-4056-4878-9230-D3B626537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dirty="0"/>
              <a:t>Cíl OSN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2414CD-344C-4BBC-8D91-4B00E1D01B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5.6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Zajistit všeobecnou dostupnost služeb sexuálního a reprodukčního zdraví a reprodukčního práva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jak bylo dohodnuto v souladu s Akčním programem Mezinárodní konference o populaci </a:t>
            </a:r>
            <a:b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</a:b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a rozvoji a Pekingskou akční platformou a závěrečnými dokumenty návazných konferencí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5.a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Provést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reformy, které ženám zajistí rovná práva k ekonomickým zdrojům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možnost vlastnictví a hospodaření s pozemky i dalších forem vlastnictví, přístup k finančním službám, dědictví a přírodním zdrojům v souladu s národní legislativou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5.b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Rozšířit možnosti využívání moderních technologií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, zejména informačních a komunikačních, pro posilování postavení žen</a:t>
            </a:r>
            <a:endParaRPr lang="cs-CZ" sz="3200" dirty="0">
              <a:effectLst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20000"/>
              </a:lnSpc>
              <a:buFont typeface="Symbol" panose="05050102010706020507" pitchFamily="18" charset="2"/>
              <a:buChar char=""/>
            </a:pP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5.c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Přijmout a posílit vhodné politiky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a vymahatelné právní předpisy </a:t>
            </a:r>
            <a:r>
              <a:rPr lang="cs-CZ" sz="32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pro prosazování rovnosti žen a mužů</a:t>
            </a:r>
            <a:r>
              <a:rPr lang="cs-CZ" sz="3200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 a posilování postavení žen a dívek ve všech sférách (OSN, 2022).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0963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9A0311-A8D1-490D-9560-C0273210B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 čím se zamyslet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55CB91-E749-4E54-A7DE-D52EBB41B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</a:pPr>
            <a:r>
              <a:rPr lang="cs-CZ" sz="24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Během</a:t>
            </a:r>
            <a:r>
              <a:rPr lang="cs-CZ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pandemie COVID-19 na ženy dopadly další povinnosti v oblasti domácích prací </a:t>
            </a:r>
            <a:br>
              <a:rPr lang="cs-CZ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péče o děti související se zavřením škol. </a:t>
            </a:r>
          </a:p>
          <a:p>
            <a:pPr algn="just">
              <a:lnSpc>
                <a:spcPct val="110000"/>
              </a:lnSpc>
            </a:pPr>
            <a:r>
              <a:rPr lang="cs-CZ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Ženy tvoří 70 % pracovních sil ve zdravotnictví a sociální práci, jsou tedy v boji proti coronaviru v první linii. </a:t>
            </a:r>
            <a:endParaRPr lang="cs-CZ" sz="2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</a:pPr>
            <a:r>
              <a:rPr lang="cs-CZ" sz="2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Pokud žena žije s násilným partnerem, domácí karanténa snižuje její šance na dovolání se pomoci</a:t>
            </a:r>
            <a:r>
              <a:rPr lang="cs-CZ" sz="24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24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tabLst>
                <a:tab pos="2491740" algn="l"/>
              </a:tabLst>
            </a:pPr>
            <a:r>
              <a:rPr lang="cs-CZ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Říká se, že ženy pláčou a muži ne.</a:t>
            </a:r>
          </a:p>
          <a:p>
            <a:pPr algn="just">
              <a:lnSpc>
                <a:spcPct val="110000"/>
              </a:lnSpc>
              <a:tabLst>
                <a:tab pos="2491740" algn="l"/>
              </a:tabLst>
            </a:pPr>
            <a:r>
              <a:rPr lang="cs-CZ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Říká se, že ženy jsou pořádkumilovné a muži ne.</a:t>
            </a:r>
          </a:p>
          <a:p>
            <a:pPr algn="just">
              <a:lnSpc>
                <a:spcPct val="110000"/>
              </a:lnSpc>
            </a:pPr>
            <a:r>
              <a:rPr lang="cs-CZ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Říká se, že ženy by měly vařit.</a:t>
            </a:r>
          </a:p>
          <a:p>
            <a:pPr algn="just">
              <a:lnSpc>
                <a:spcPct val="110000"/>
              </a:lnSpc>
            </a:pPr>
            <a:r>
              <a:rPr lang="cs-CZ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Někteří kolegové/kolegyně komentují vzhled kolegyně či kolegy se sexuálním podtextem </a:t>
            </a:r>
            <a:br>
              <a:rPr lang="cs-CZ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opakovanými dvojsmyslnými narážkami.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91465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B4BE7-F1F3-480E-AC37-E56FC06B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Nad čím se zamyslet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EA1CC2-CD6F-4800-868A-817A70DEF2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cs-CZ" sz="1800" dirty="0"/>
              <a:t>Lze si vše </a:t>
            </a:r>
            <a:r>
              <a:rPr lang="cs-CZ" sz="1800" b="1" dirty="0"/>
              <a:t>objednat – i dítě</a:t>
            </a:r>
            <a:r>
              <a:rPr lang="cs-CZ" sz="1800" dirty="0"/>
              <a:t>?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Motivy pro náhradní mateřství – </a:t>
            </a:r>
            <a:r>
              <a:rPr lang="cs-CZ" sz="1800" b="1" dirty="0"/>
              <a:t>peníze x pomoc </a:t>
            </a:r>
            <a:r>
              <a:rPr lang="cs-CZ" sz="1800" dirty="0"/>
              <a:t>(někomu; pomoc sama sobě).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Náhradní matka jako „</a:t>
            </a:r>
            <a:r>
              <a:rPr lang="cs-CZ" sz="1800" b="1" dirty="0"/>
              <a:t>živý inkubátor</a:t>
            </a:r>
            <a:r>
              <a:rPr lang="cs-CZ" sz="1800" dirty="0"/>
              <a:t>“.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Má žena „právo“ být </a:t>
            </a:r>
            <a:r>
              <a:rPr lang="cs-CZ" sz="1800" dirty="0" err="1"/>
              <a:t>surogátní</a:t>
            </a:r>
            <a:r>
              <a:rPr lang="cs-CZ" sz="1800" dirty="0"/>
              <a:t> matkou i přes partnerův nesouhlas? Jaké </a:t>
            </a:r>
            <a:r>
              <a:rPr lang="cs-CZ" sz="1800" b="1" dirty="0"/>
              <a:t>dopady na partnerský vztah </a:t>
            </a:r>
            <a:r>
              <a:rPr lang="cs-CZ" sz="1800" dirty="0"/>
              <a:t>její rozhodnutí?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Jak prožívají těhotenství </a:t>
            </a:r>
            <a:r>
              <a:rPr lang="cs-CZ" sz="1800" dirty="0" err="1"/>
              <a:t>surogátní</a:t>
            </a:r>
            <a:r>
              <a:rPr lang="cs-CZ" sz="1800" dirty="0"/>
              <a:t> matky její </a:t>
            </a:r>
            <a:r>
              <a:rPr lang="cs-CZ" sz="1800" b="1" dirty="0"/>
              <a:t>vlastní děti</a:t>
            </a:r>
            <a:r>
              <a:rPr lang="cs-CZ" sz="1800" dirty="0"/>
              <a:t>? Jaká omezení jim těhotenství jejich matky přináší?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Co dělat, když </a:t>
            </a:r>
            <a:r>
              <a:rPr lang="cs-CZ" sz="1800" b="1" dirty="0"/>
              <a:t>dítě rodiče nakonec nechtějí</a:t>
            </a:r>
            <a:r>
              <a:rPr lang="cs-CZ" sz="1800" dirty="0"/>
              <a:t>?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Co když se náhradní matka nakonec </a:t>
            </a:r>
            <a:r>
              <a:rPr lang="cs-CZ" sz="1800" b="1" dirty="0"/>
              <a:t>nebude chtít dítěte vzdát</a:t>
            </a:r>
            <a:r>
              <a:rPr lang="cs-CZ" sz="1800" dirty="0"/>
              <a:t>?</a:t>
            </a:r>
          </a:p>
          <a:p>
            <a:pPr algn="just">
              <a:lnSpc>
                <a:spcPct val="120000"/>
              </a:lnSpc>
            </a:pPr>
            <a:r>
              <a:rPr lang="cs-CZ" sz="1800" b="1" dirty="0"/>
              <a:t>Má dítě právo </a:t>
            </a:r>
            <a:r>
              <a:rPr lang="cs-CZ" sz="1800" dirty="0"/>
              <a:t>poznat „svou“ náhradní matku?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Co když se během těhotenství zjistí, že </a:t>
            </a:r>
            <a:r>
              <a:rPr lang="cs-CZ" sz="1800" b="1" dirty="0"/>
              <a:t>dítě má vadu </a:t>
            </a:r>
            <a:r>
              <a:rPr lang="cs-CZ" sz="1800" dirty="0"/>
              <a:t>a náhradní matka chce jít na potrat nebo náhradní matka odmítá jít na potrat… Kdo rozhodne o tom, zda náhradní matka dítě donosí nebo ne? </a:t>
            </a:r>
          </a:p>
          <a:p>
            <a:pPr algn="just">
              <a:lnSpc>
                <a:spcPct val="120000"/>
              </a:lnSpc>
            </a:pPr>
            <a:r>
              <a:rPr lang="cs-CZ" sz="1800" dirty="0"/>
              <a:t>A další etické otázky.</a:t>
            </a:r>
          </a:p>
        </p:txBody>
      </p:sp>
    </p:spTree>
    <p:extLst>
      <p:ext uri="{BB962C8B-B14F-4D97-AF65-F5344CB8AC3E}">
        <p14:creationId xmlns:p14="http://schemas.microsoft.com/office/powerpoint/2010/main" val="29744783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CB027E4-3D49-4BCC-9B52-180C7021E5C1}" vid="{84D27D85-E45A-4D2D-B3D1-BBD7E0824B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sablona-pptx-in-time-2</Template>
  <TotalTime>17</TotalTime>
  <Words>985</Words>
  <Application>Microsoft Office PowerPoint</Application>
  <PresentationFormat>Širokoúhlá obrazovka</PresentationFormat>
  <Paragraphs>52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Symbol</vt:lpstr>
      <vt:lpstr>Motiv Office</vt:lpstr>
      <vt:lpstr>Gender a genderová (ne)rovnost</vt:lpstr>
      <vt:lpstr>Gender</vt:lpstr>
      <vt:lpstr>Genderová diskriminace</vt:lpstr>
      <vt:lpstr>Genderové stereotypy</vt:lpstr>
      <vt:lpstr>Cíl OSN</vt:lpstr>
      <vt:lpstr>Cíl OSN</vt:lpstr>
      <vt:lpstr>Cíl OSN</vt:lpstr>
      <vt:lpstr>Nad čím se zamyslet</vt:lpstr>
      <vt:lpstr>Nad čím se zamyslet</vt:lpstr>
      <vt:lpstr>Kde hledat další informace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a genderová (ne)rovnost</dc:title>
  <dc:creator>Dragon Tomas</dc:creator>
  <cp:lastModifiedBy>Dragon Tomas</cp:lastModifiedBy>
  <cp:revision>1</cp:revision>
  <dcterms:created xsi:type="dcterms:W3CDTF">2022-11-21T05:53:26Z</dcterms:created>
  <dcterms:modified xsi:type="dcterms:W3CDTF">2022-11-21T06:11:01Z</dcterms:modified>
</cp:coreProperties>
</file>