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E61F51"/>
    <a:srgbClr val="837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08" y="1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D78193-9D91-455D-899A-9B95E14BD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83200"/>
            <a:ext cx="9144000" cy="1006475"/>
          </a:xfrm>
        </p:spPr>
        <p:txBody>
          <a:bodyPr anchor="b">
            <a:normAutofit/>
          </a:bodyPr>
          <a:lstStyle>
            <a:lvl1pPr algn="ctr">
              <a:defRPr sz="5000" baseline="0">
                <a:solidFill>
                  <a:srgbClr val="E61F5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E86073-21DE-4CB4-9ACB-98D671A18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1070"/>
            <a:ext cx="9144000" cy="365125"/>
          </a:xfrm>
        </p:spPr>
        <p:txBody>
          <a:bodyPr>
            <a:noAutofit/>
          </a:bodyPr>
          <a:lstStyle>
            <a:lvl1pPr marL="0" indent="0" algn="ctr">
              <a:buNone/>
              <a:defRPr sz="3000" baseline="0">
                <a:solidFill>
                  <a:srgbClr val="26262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137C0395-E7FC-42A2-BECD-806FD7225A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476" y="5512419"/>
            <a:ext cx="2609204" cy="1080000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0933B48A-E965-424E-A7D9-25B04BB903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54376" y="5512419"/>
            <a:ext cx="3814804" cy="1080000"/>
          </a:xfrm>
          <a:prstGeom prst="rect">
            <a:avLst/>
          </a:prstGeom>
        </p:spPr>
      </p:pic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9E37A9E2-A272-4A48-A052-38869D8B9F5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19876" y="5512419"/>
            <a:ext cx="2477648" cy="1080000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C5C2E0F4-942B-4F0F-ADF5-2B37A8209FC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40" y="265581"/>
            <a:ext cx="463492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14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C8F0E6-2D3B-40C4-A6EB-9EB866627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E61F5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8986E7-A2F1-44ED-B640-E5777DB7C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262626"/>
                </a:solidFill>
              </a:defRPr>
            </a:lvl1pPr>
            <a:lvl2pPr>
              <a:defRPr baseline="0">
                <a:solidFill>
                  <a:srgbClr val="262626"/>
                </a:solidFill>
              </a:defRPr>
            </a:lvl2pPr>
            <a:lvl3pPr>
              <a:defRPr baseline="0">
                <a:solidFill>
                  <a:srgbClr val="262626"/>
                </a:solidFill>
              </a:defRPr>
            </a:lvl3pPr>
            <a:lvl4pPr>
              <a:defRPr baseline="0">
                <a:solidFill>
                  <a:srgbClr val="262626"/>
                </a:solidFill>
              </a:defRPr>
            </a:lvl4pPr>
            <a:lvl5pPr>
              <a:defRPr baseline="0">
                <a:solidFill>
                  <a:srgbClr val="262626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346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3ADD88-5DE5-4034-9D0C-4786503BE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F85490-9EDC-4F2A-B95A-D5BCC1EF2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45268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35700C-4814-45E5-BB2C-919E7D2E8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8750"/>
            <a:ext cx="10515600" cy="85883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924B88-7D72-430D-A360-F56C688E6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66975"/>
            <a:ext cx="5181600" cy="37099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D83ABCA-38FB-45B2-BE9F-DE0090FB8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66973"/>
            <a:ext cx="5181600" cy="370998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995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E62C16-5099-458E-83A8-926740009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438276"/>
            <a:ext cx="10515600" cy="6477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4F17C7E-C372-4975-81CA-4C156059F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169319"/>
            <a:ext cx="512855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0B151F7-97C5-432C-B09C-A95C83E7B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76575"/>
            <a:ext cx="5157787" cy="31130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202EF25-26EC-469F-A82B-4EA9702A7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216931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2C739CA-763B-427A-8015-2911E01F9E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76575"/>
            <a:ext cx="5183188" cy="31130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172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6C6F73-8C46-4B37-8640-522F5A000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0556"/>
            <a:ext cx="10515600" cy="10168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9931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93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739008-BB3F-44E0-ABE2-BC70CEC58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4097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FD5355-ED70-48CD-BE59-F511DE5B0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09700"/>
            <a:ext cx="6172200" cy="4451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12458D1-0ABB-4C26-A823-EC284F6F2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9900"/>
            <a:ext cx="3932237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16543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367A9A9-196C-4FCA-B572-DD1F96D6E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1047"/>
            <a:ext cx="10515600" cy="101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68B9AA0-5F96-4AC2-9930-B5FD4E71A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17321"/>
            <a:ext cx="10515600" cy="3459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CB4017A-8ED0-4A46-A9A2-9B4DA122622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1660"/>
            <a:ext cx="231746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4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 baseline="0">
          <a:solidFill>
            <a:srgbClr val="E61F5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rgbClr val="26262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 baseline="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 baseline="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 baseline="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 baseline="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cs.wikipedia.org/wiki/Social_freezi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331370-4200-424A-8557-D70F67057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1631"/>
            <a:ext cx="9144000" cy="2387600"/>
          </a:xfrm>
        </p:spPr>
        <p:txBody>
          <a:bodyPr>
            <a:normAutofit/>
          </a:bodyPr>
          <a:lstStyle/>
          <a:p>
            <a:r>
              <a:rPr lang="cs-CZ" dirty="0"/>
              <a:t>Asistovaná reprodukce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5E59F9-F07A-4F3D-96D3-0B8144962A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2. část: metody asistované reprodukce, komplikace léčby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0841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938B15-BA57-48D6-803B-183ED4AA0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Chirurgický odběr spermií z nadvarlat a varlat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28E987-E29C-4688-85FD-C5C2B5A69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sz="3200" dirty="0"/>
              <a:t>V případě, že se ve vzorku ejakulátu nepodaří spermie nalézt, je možné spermie získat operativně přímo z varlat a nadvarlat.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sz="3200" dirty="0"/>
              <a:t>Při odběru spermií je z kanálků nadvarlete odsáta tekutina, v které se vyhledávají spermie vhodné pro oplození vajíčka. Pokud nejsou spermie z odsáté tekutiny získány, provede se odběr drobného kousku kanálků nadvarlete.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sz="3200" dirty="0"/>
              <a:t>V případě, že nejsou spermie v nadvarleti nalezeny, lze se pokusit o získání spermií přímo z varlete – je odebrán malý vzorek tkáně, ze kterého jsou následně v laboratoři extrahovány spermie.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sz="3200" dirty="0"/>
              <a:t>Jsou-li ve vzorku nalezeny živé spermie, jsou následně použity pro oplození vajíček pomocí metody ICSI nebo mohou být zamrazeny a uchovány pro pozdější použití.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6510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D8E051-159A-49D1-984F-29B67A6E3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1047"/>
            <a:ext cx="8034867" cy="1016887"/>
          </a:xfrm>
        </p:spPr>
        <p:txBody>
          <a:bodyPr>
            <a:normAutofit/>
          </a:bodyPr>
          <a:lstStyle/>
          <a:p>
            <a:r>
              <a:rPr lang="cs-CZ" dirty="0"/>
              <a:t>Kultivace – „pěstování“ embryí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484E3B-B5BA-4990-9076-288D04D16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7321"/>
            <a:ext cx="4736979" cy="345964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800" dirty="0"/>
              <a:t>Oocyty, které byly úspěšně oplodněny, se kultivují ve speciálních médiích a jsou umístěny v inkubátorech, které zajišťují stálé podmínky po celou dobu pobytu v laboratoři tak, aby bylo co nejvíc napodobeno prostředí dělohy.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800" dirty="0"/>
              <a:t>Kultivace probíhá 2 – 6 dní a poté následuje embryotransfer.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E6B6CD2-1D8A-442F-985F-9220BB5F30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379" y="2717321"/>
            <a:ext cx="6252754" cy="38491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8902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D8E051-159A-49D1-984F-29B67A6E3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1047"/>
            <a:ext cx="8034867" cy="1016887"/>
          </a:xfrm>
        </p:spPr>
        <p:txBody>
          <a:bodyPr>
            <a:normAutofit/>
          </a:bodyPr>
          <a:lstStyle/>
          <a:p>
            <a:r>
              <a:rPr lang="cs-CZ" dirty="0"/>
              <a:t>Embryotransfer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484E3B-B5BA-4990-9076-288D04D16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7321"/>
            <a:ext cx="6383867" cy="3459642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Transfer embryí do dělohy se provádí zpravidla 3. nebo 5. den kultivace embryí. Rozhodnutí, který den kultivace je pro embryotransfer nejvhodnější, závisí na počtu a kvalitě jednotlivých embryí. Standardně se provádí </a:t>
            </a:r>
            <a:r>
              <a:rPr lang="cs-CZ" sz="2000" b="1" dirty="0"/>
              <a:t>transfer jednoho nejkvalitnějšího embrya.</a:t>
            </a:r>
            <a:r>
              <a:rPr lang="cs-CZ" sz="2000" dirty="0"/>
              <a:t> Přenos dvou embryí sice mírně zvyšuje pravděpodobnost otěhotnění, ale současně rostou rizika vícečetného těhotenství (spontánní potrat, předčasný porod).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Samotný embryotransfer je rychlý nebolestivý výkon, podobá se běžnému gynekologickému vyšetření a probíhá bez celkové anestezie. Lékař zavádí embryo pomocí tenkého katetru do dělohy pod přímou ultrazvukovou kontrolou.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7F10215-DC5C-47C1-AAD6-A2DE01FAF9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966" y="631371"/>
            <a:ext cx="3734834" cy="55952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0950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A489B-B8EA-4A6F-823A-5018679F1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Kryoembryotransfer</a:t>
            </a:r>
            <a:r>
              <a:rPr lang="cs-CZ" dirty="0"/>
              <a:t> (KET)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A6DF24-051E-45CB-A764-88AB3B06D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3600" dirty="0"/>
              <a:t>Při </a:t>
            </a:r>
            <a:r>
              <a:rPr lang="cs-CZ" sz="3600" dirty="0" err="1"/>
              <a:t>kryoembryotransferu</a:t>
            </a:r>
            <a:r>
              <a:rPr lang="cs-CZ" sz="3600" dirty="0"/>
              <a:t> se na místo embryí získaných </a:t>
            </a:r>
            <a:br>
              <a:rPr lang="cs-CZ" sz="3600" dirty="0"/>
            </a:br>
            <a:r>
              <a:rPr lang="cs-CZ" sz="3600" dirty="0"/>
              <a:t>v přirozeném cyklu (tzv. čerstvých embryí) do dělohy zavádí rozmražená embrya.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3600" dirty="0"/>
              <a:t>Úspěšnost transferu zamrazených – rozmrazených embryí bývá</a:t>
            </a:r>
            <a:r>
              <a:rPr lang="cs-CZ" sz="3600" b="1" dirty="0"/>
              <a:t> srovnatelná</a:t>
            </a:r>
            <a:r>
              <a:rPr lang="cs-CZ" sz="3600" dirty="0"/>
              <a:t> </a:t>
            </a:r>
            <a:r>
              <a:rPr lang="cs-CZ" sz="3600" b="1" dirty="0"/>
              <a:t>s přenosem čerstvých embryí</a:t>
            </a:r>
            <a:r>
              <a:rPr lang="cs-CZ" sz="3600" dirty="0"/>
              <a:t>. Výhodou je to, že není nutná opakovaná hormonální stimulaci a další odběr vajíček.</a:t>
            </a:r>
          </a:p>
        </p:txBody>
      </p:sp>
    </p:spTree>
    <p:extLst>
      <p:ext uri="{BB962C8B-B14F-4D97-AF65-F5344CB8AC3E}">
        <p14:creationId xmlns:p14="http://schemas.microsoft.com/office/powerpoint/2010/main" val="88780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783E6-6BDA-48B6-9364-CB8026792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metody asistované reprodukce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148ED7-5C00-4D5F-89CC-388E86C93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7321"/>
            <a:ext cx="6015824" cy="345964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/>
              <a:t>Preimplantační genetické testování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/>
              <a:t>Asistovaný </a:t>
            </a:r>
            <a:r>
              <a:rPr lang="cs-CZ" sz="1800" dirty="0" err="1"/>
              <a:t>hatching</a:t>
            </a:r>
            <a:endParaRPr lang="cs-CZ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/>
              <a:t>Kontinuální sledování vývoje embryí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/>
              <a:t>Selekce spermií pomocí </a:t>
            </a:r>
            <a:r>
              <a:rPr lang="cs-CZ" sz="1800" dirty="0" err="1"/>
              <a:t>mikrofluidního</a:t>
            </a:r>
            <a:r>
              <a:rPr lang="cs-CZ" sz="1800" dirty="0"/>
              <a:t> čipu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/>
              <a:t>Kryokonzervace a vitrifikace </a:t>
            </a:r>
            <a:r>
              <a:rPr lang="pt-BR" sz="1800" dirty="0"/>
              <a:t>reprodukčních buněk </a:t>
            </a:r>
            <a:r>
              <a:rPr lang="cs-CZ" sz="1800" dirty="0"/>
              <a:t>(vajíček, spermií) </a:t>
            </a:r>
            <a:r>
              <a:rPr lang="pt-BR" sz="1800" dirty="0"/>
              <a:t>a embryí </a:t>
            </a:r>
            <a:endParaRPr lang="cs-CZ" sz="18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800" dirty="0"/>
              <a:t>Používá se např. před zahájením onkologické léčby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800" dirty="0"/>
              <a:t>Další možností je tzv. „</a:t>
            </a:r>
            <a:r>
              <a:rPr lang="cs-CZ" sz="1800" dirty="0" err="1"/>
              <a:t>social</a:t>
            </a:r>
            <a:r>
              <a:rPr lang="cs-CZ" sz="1800" dirty="0"/>
              <a:t> </a:t>
            </a:r>
            <a:r>
              <a:rPr lang="cs-CZ" sz="1800" dirty="0" err="1"/>
              <a:t>freezing</a:t>
            </a:r>
            <a:r>
              <a:rPr lang="cs-CZ" sz="1800" dirty="0"/>
              <a:t>“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dirty="0"/>
              <a:t>Více informací: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hlinkClick r:id="rId2"/>
              </a:rPr>
              <a:t>https://car.fnol.cz/metody-lecby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hlinkClick r:id="rId2"/>
              </a:rPr>
              <a:t>https://cs.wikipedia.org/wiki/Social_freezing</a:t>
            </a:r>
            <a:endParaRPr lang="cs-CZ" sz="1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F25A954-291B-4C8A-9B25-668F287376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20" y="2717321"/>
            <a:ext cx="4069080" cy="30518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0983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C58C1-371E-4BEA-8ED6-B0558F94D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Komplikace léčby neplodnosti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DD6A2A-D290-41B5-B030-494EE504F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400" b="1" dirty="0"/>
              <a:t>Nespecifické, které souvisí: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cs-CZ" sz="2400" dirty="0"/>
              <a:t>s chirurgickým zákrokem (zánět, poranění vnitřních orgánů…)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cs-CZ" sz="2400" dirty="0"/>
              <a:t>s anestezií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400" b="1" dirty="0"/>
              <a:t>Specifické: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cs-CZ" sz="2400" dirty="0"/>
              <a:t>Vznikají v souvislosti s hormonální terapií. Nejzávažnější komplikací je ovariální hyperstimulační syndrom. Vzniká nadměrnou reakcí vaječníků na stimulační léky.</a:t>
            </a:r>
          </a:p>
          <a:p>
            <a:pPr marL="457200" lvl="1" indent="0" algn="just">
              <a:buNone/>
            </a:pPr>
            <a:endParaRPr lang="cs-CZ" sz="2400" dirty="0"/>
          </a:p>
          <a:p>
            <a:pPr marL="0" lvl="1" indent="0" algn="just">
              <a:buNone/>
            </a:pPr>
            <a:r>
              <a:rPr lang="cs-CZ" sz="2400" b="1" dirty="0"/>
              <a:t>Více informací:</a:t>
            </a:r>
          </a:p>
          <a:p>
            <a:pPr marL="742950" lvl="2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2400" dirty="0"/>
              <a:t>https://www.wikiskripta.eu/w/Ovari%C3%A1ln%C3%AD_hyperstimula%C4%8Dn%C3%AD_syndrom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1981278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AFEF33-BF4B-4EDC-9A44-163AD6B3A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Podněty k zamyšlení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CBD88F-DCE9-4BC8-9D04-EDD7B9A60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dirty="0"/>
              <a:t>Existuje mnoho etických problémů, se kterými se asistovaná reprodukce potýká.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dirty="0"/>
              <a:t>K nejčastějším patří: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sz="1800" b="1" dirty="0" err="1"/>
              <a:t>Social</a:t>
            </a:r>
            <a:r>
              <a:rPr lang="cs-CZ" sz="1800" b="1" dirty="0"/>
              <a:t> </a:t>
            </a:r>
            <a:r>
              <a:rPr lang="cs-CZ" sz="1800" b="1" dirty="0" err="1"/>
              <a:t>freezing</a:t>
            </a:r>
            <a:r>
              <a:rPr lang="cs-CZ" sz="1800" b="1" dirty="0"/>
              <a:t> </a:t>
            </a:r>
            <a:r>
              <a:rPr lang="cs-CZ" sz="1800" dirty="0"/>
              <a:t>– nejedná se přímo o metodu léčby neplodnosti, ale spíše o prevenci poruch plodnosti ve vyšším věku, jež jsou způsobeny sníženou kvalitou (absencí) zárodečných buněk. Je to správné?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sz="1800" b="1" dirty="0"/>
              <a:t>Selekce embryí podle pohlaví </a:t>
            </a:r>
            <a:r>
              <a:rPr lang="cs-CZ" sz="1800" dirty="0"/>
              <a:t>– je technicky poměrně snadným úkonem. Tzv. „na přání“ není legislativně možná. Je ale možná v případech, kdy jsou rodiče přenašeči závažné dědičné choroby, která je vázána </a:t>
            </a:r>
            <a:br>
              <a:rPr lang="cs-CZ" sz="1800" dirty="0"/>
            </a:br>
            <a:r>
              <a:rPr lang="cs-CZ" sz="1800" dirty="0"/>
              <a:t>na pohlaví. Je to správné?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cs-CZ" sz="18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i="1" dirty="0"/>
              <a:t>Zdroj: Zákon č. 227/2006 Sb. o výzkumu na lidských embryonálních kmenových buňkách a souvisejících činnostech a o změně některých souvisejících zákonů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299973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C12C3-C1FA-4E38-849B-9AE511EF1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neplodnosti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7A7B9C-41B7-4B19-A5DC-C66727455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sz="2400" dirty="0"/>
              <a:t>Před započetím léčby je vhodné stanovení příčiny neplodnosti.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sz="2400" dirty="0"/>
              <a:t>Podle výsledků vyšetření lékař optimalizuje léčbu individuálně pro každý pár.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sz="2400" dirty="0"/>
              <a:t>Při léčbě neplodnosti postupujeme od jednodušších metod k těm náročnějším.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sz="2400" b="1" dirty="0"/>
              <a:t>Možnosti léčby</a:t>
            </a:r>
            <a:r>
              <a:rPr lang="cs-CZ" sz="2400" dirty="0"/>
              <a:t>: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cs-CZ" sz="2400" dirty="0"/>
              <a:t>Chirurgická (léčba </a:t>
            </a:r>
            <a:r>
              <a:rPr lang="cs-CZ" sz="2400" dirty="0" err="1"/>
              <a:t>myomů,korekce</a:t>
            </a:r>
            <a:r>
              <a:rPr lang="cs-CZ" sz="2400" dirty="0"/>
              <a:t> vrozených vývojových vad </a:t>
            </a:r>
            <a:r>
              <a:rPr lang="cs-CZ" sz="2400" dirty="0" err="1"/>
              <a:t>endometriozy</a:t>
            </a:r>
            <a:r>
              <a:rPr lang="cs-CZ" sz="2400" dirty="0"/>
              <a:t> apod.) – odstraňujeme překážku otěhotnění, donošení plodu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cs-CZ" sz="2400" dirty="0"/>
              <a:t>Farmakologická (hormonální) – upravujeme hormonální nerovnováhu bránící početí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cs-CZ" sz="2400" dirty="0"/>
              <a:t>Asistovaná reprodukce – za pomocí manipulace se zárodečnými buňkami a embryi „nahrazuje“ přirozené početí pomocí laboratorních metod</a:t>
            </a:r>
          </a:p>
        </p:txBody>
      </p:sp>
    </p:spTree>
    <p:extLst>
      <p:ext uri="{BB962C8B-B14F-4D97-AF65-F5344CB8AC3E}">
        <p14:creationId xmlns:p14="http://schemas.microsoft.com/office/powerpoint/2010/main" val="2789562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A90337-C38A-4121-8247-B8102C7C4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Metody asistované reprodukce – Intrauterinní inseminace (IUI)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4B55A6-60BF-48E7-BB44-711383D20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sz="2800" dirty="0"/>
              <a:t>Nejjednodušší metoda asistované reprodukce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sz="2800" dirty="0"/>
              <a:t>Jedná se o asistované vpravení nejvhodnějších spermií do dutiny děložní tenkým katétrem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sz="2800" dirty="0"/>
              <a:t>Metoda je vhodná i pro  páry, s prokázanými  protilátkami proti spermiím, které představují překážku v cestě děložním hrdlem (imunologická příčina neplodnosti).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sz="2800" dirty="0"/>
              <a:t>Podmínkou léčby je ovulační cyklus ,minimálně jeden průchodný vejcovod </a:t>
            </a:r>
            <a:br>
              <a:rPr lang="cs-CZ" sz="2800" dirty="0"/>
            </a:br>
            <a:r>
              <a:rPr lang="cs-CZ" sz="2800" dirty="0"/>
              <a:t>a dostatečná kvalita ejakulátu partnera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sz="2800" dirty="0"/>
              <a:t>Spermie se před výkonem zpracují v </a:t>
            </a:r>
            <a:r>
              <a:rPr lang="cs-CZ" sz="2800" dirty="0" err="1"/>
              <a:t>andrologické</a:t>
            </a:r>
            <a:r>
              <a:rPr lang="cs-CZ" sz="2800" dirty="0"/>
              <a:t> laboratoři.</a:t>
            </a:r>
          </a:p>
        </p:txBody>
      </p:sp>
    </p:spTree>
    <p:extLst>
      <p:ext uri="{BB962C8B-B14F-4D97-AF65-F5344CB8AC3E}">
        <p14:creationId xmlns:p14="http://schemas.microsoft.com/office/powerpoint/2010/main" val="2805419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89EF50-4169-4CFC-BD05-315B9B51E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asistované reprodukce – IVF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59C30B-DFC2-4670-AD72-8D6BEB699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sz="2400" dirty="0"/>
              <a:t>IVF = in vitro fertilizace (oplodnění mimo tělo ženy).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sz="2400" dirty="0"/>
              <a:t>Ženě je chirurgickou metodou odebráno vajíčko (pomocí punkce folikulů z vaječníku).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sz="2400" dirty="0"/>
              <a:t>Zralé vajíčko je oplodněno mimo tělo ženy („ve zkumavce“) zpracovanými  spermiemi metodou konvenční – přiložení několika desítek tisíc vhodných spermií anebo přímým vpíchnutím spermie do vajíčka (metoda ICSI).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sz="2400" dirty="0"/>
              <a:t>Vzniklé embryo je po několika dnech kultivace v laboratorních podmínkách následně přeneseno do dělohy.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sz="2400" dirty="0"/>
              <a:t>Proces probíhá nativně (bez hormonální stimulace vaječníků) nebo s hormonální stimulací vaječníků (zvyšuje efektivitu léčby)</a:t>
            </a:r>
          </a:p>
        </p:txBody>
      </p:sp>
    </p:spTree>
    <p:extLst>
      <p:ext uri="{BB962C8B-B14F-4D97-AF65-F5344CB8AC3E}">
        <p14:creationId xmlns:p14="http://schemas.microsoft.com/office/powerpoint/2010/main" val="3835175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15275A-243E-499C-80FA-271C6FA0C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Nativní cyklus IVF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F4EAA1-BB32-4F3B-AA42-9192ECBA7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dirty="0"/>
              <a:t>Jedná se o přirozený cyklus, kdy nepodáváme </a:t>
            </a:r>
            <a:r>
              <a:rPr lang="cs-CZ" b="1" dirty="0"/>
              <a:t>žádné hormonální stimulační léky</a:t>
            </a:r>
            <a:r>
              <a:rPr lang="cs-CZ" dirty="0"/>
              <a:t>. Sledujeme pouze přirozený růst jednoho folikulu na vaječníku a při jeho zralosti provedeme punkci. Pokud se nám podaří získat zralé vajíčko, provedeme jeho oplodnění (nejčastěji metodou ICSI) a vzniklé embryo přeneseme do dělohy.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dirty="0"/>
              <a:t>Nativní cyklus IVF volí ženy, které z různých důvodů nechtějí podstoupit hormonální stimulaci. Dále jej volí pacientky, které již nemají nárok na úhradu IVF od zdravotní pojišťovny, jelikož tento proces je celkově levnější.</a:t>
            </a:r>
          </a:p>
        </p:txBody>
      </p:sp>
    </p:spTree>
    <p:extLst>
      <p:ext uri="{BB962C8B-B14F-4D97-AF65-F5344CB8AC3E}">
        <p14:creationId xmlns:p14="http://schemas.microsoft.com/office/powerpoint/2010/main" val="3674595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E6CD8-2B12-4C1E-AA93-F12946284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IVF s minimální stimulací vaječníků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83DD85-9EAB-4440-AC78-964F0A86A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sz="2800" dirty="0"/>
              <a:t>Minimální stimulace vaječníků je určená pro ženy, které nechtějí podstoupit klasickou stimulaci IVF, často se využívá i v případě, kdy žena vyčerpala úhradu IVF zdravotní pojišťovnou.</a:t>
            </a:r>
            <a:r>
              <a:rPr lang="cs-CZ" sz="2800" b="1" dirty="0"/>
              <a:t> 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sz="2800" b="1" dirty="0"/>
              <a:t>Ke stimulaci se využívají nízké dávky hormonálních preparátů, </a:t>
            </a:r>
            <a:r>
              <a:rPr lang="cs-CZ" sz="2800" dirty="0"/>
              <a:t>takže  většinou získáme menší počet vajíček. Oplození vajíček probíhá nejčastěji metodou ICSI nebo PICSI.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sz="2800" dirty="0"/>
              <a:t>Díky nižším dávkám hormonů je také sníženo riziko </a:t>
            </a:r>
            <a:r>
              <a:rPr lang="cs-CZ" sz="2800" dirty="0" err="1"/>
              <a:t>hyperstimulace</a:t>
            </a:r>
            <a:r>
              <a:rPr lang="cs-CZ" sz="2800" dirty="0"/>
              <a:t> vaječníků (OHSS).</a:t>
            </a:r>
          </a:p>
        </p:txBody>
      </p:sp>
    </p:spTree>
    <p:extLst>
      <p:ext uri="{BB962C8B-B14F-4D97-AF65-F5344CB8AC3E}">
        <p14:creationId xmlns:p14="http://schemas.microsoft.com/office/powerpoint/2010/main" val="2215023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23E17D-14A2-4D1D-9E52-0E599BE6F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IVF s řízenou ovariální stimulací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EE8920-ED8C-471B-99E1-AF669F203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sz="2400" dirty="0"/>
              <a:t>V přirozeném cyklu se během přirozeného menstruačního cyklu ženy z vaječníku uvolňuje při ovulaci zpravidla jedno vajíčko.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sz="2400" dirty="0"/>
              <a:t>Cílem řízené stimulace je získat optimální počet vajíček a tak zvýšit šanci na oplodnění (dozrají tedy i ty oocyty, které by v přirozeném cyklu zanikly v důsledku nízké hladiny hormonů).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sz="2400" dirty="0"/>
              <a:t>Stimulace spočívá v podáváni hormonálních preparátů (v tabletové a injekční formě).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sz="2400" dirty="0"/>
              <a:t>Počet ovariálních folikulů a následně získaných vajíček je velmi individuální.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sz="2400" dirty="0"/>
              <a:t>V průběhu hormonální stimulace lékař sleduje růst folikulů (což jsou měchýřky obsahující oocyt) při pravidelných kontrolách pomocí ultrazvuku a hormonálních hladin. Při dostatečné zralosti folikulů je stimulace ukončena punkcí vaječníků a odběrem vajíček.</a:t>
            </a:r>
          </a:p>
        </p:txBody>
      </p:sp>
    </p:spTree>
    <p:extLst>
      <p:ext uri="{BB962C8B-B14F-4D97-AF65-F5344CB8AC3E}">
        <p14:creationId xmlns:p14="http://schemas.microsoft.com/office/powerpoint/2010/main" val="1674580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467CB-844B-4B01-BDB9-1773CD662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98847"/>
            <a:ext cx="5257800" cy="1016887"/>
          </a:xfrm>
        </p:spPr>
        <p:txBody>
          <a:bodyPr>
            <a:normAutofit fontScale="90000"/>
          </a:bodyPr>
          <a:lstStyle/>
          <a:p>
            <a:r>
              <a:rPr lang="cs-CZ" sz="5400" dirty="0"/>
              <a:t>Klasické mimotělní oplodnění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0CE8E7-3E94-4906-B293-D9D4AF096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005187"/>
            <a:ext cx="5257801" cy="345964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Této metody se využívá u párů, kde je </a:t>
            </a:r>
            <a:br>
              <a:rPr lang="cs-CZ" dirty="0"/>
            </a:br>
            <a:r>
              <a:rPr lang="cs-CZ" dirty="0"/>
              <a:t>u muže nalezen dostatečný počet spermií </a:t>
            </a:r>
            <a:br>
              <a:rPr lang="cs-CZ" dirty="0"/>
            </a:br>
            <a:r>
              <a:rPr lang="cs-CZ" dirty="0"/>
              <a:t>a není přítomen imunologický faktor neplodnosti. K oocytům, vyhledaných </a:t>
            </a:r>
            <a:br>
              <a:rPr lang="cs-CZ" dirty="0"/>
            </a:br>
            <a:r>
              <a:rPr lang="cs-CZ" dirty="0"/>
              <a:t>ve folikulární tekutině, získané při punkci, </a:t>
            </a:r>
            <a:br>
              <a:rPr lang="cs-CZ" dirty="0"/>
            </a:br>
            <a:r>
              <a:rPr lang="cs-CZ" dirty="0"/>
              <a:t>se přidají pročištěné spermie partnera. Spermie svým vlastním pohybem docestuje k vajíčku a proniká dovnitř </a:t>
            </a:r>
            <a:r>
              <a:rPr lang="cs-CZ" b="1" dirty="0"/>
              <a:t>bez vnějšího zásahu</a:t>
            </a:r>
            <a:r>
              <a:rPr lang="cs-CZ" dirty="0"/>
              <a:t> embryologa (stejně tak k tomu dochází při oplodnění přirozenou cestou).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F49814-E91A-4990-83D4-7C05C3CD99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861" y="3606991"/>
            <a:ext cx="4065270" cy="30518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F466A4D-A990-4BFF-871E-9A4B4C90BF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51" y="199199"/>
            <a:ext cx="4258491" cy="31938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0704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467CB-844B-4B01-BDB9-1773CD662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98847"/>
            <a:ext cx="5257800" cy="1016887"/>
          </a:xfrm>
        </p:spPr>
        <p:txBody>
          <a:bodyPr>
            <a:noAutofit/>
          </a:bodyPr>
          <a:lstStyle/>
          <a:p>
            <a:r>
              <a:rPr lang="cs-CZ" sz="3600" dirty="0"/>
              <a:t>ICSI – </a:t>
            </a:r>
            <a:r>
              <a:rPr lang="cs-CZ" sz="3600" dirty="0" err="1"/>
              <a:t>intracytoplazmatická</a:t>
            </a:r>
            <a:r>
              <a:rPr lang="cs-CZ" sz="3600" dirty="0"/>
              <a:t> injekce spermie do vajíčka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0CE8E7-3E94-4906-B293-D9D4AF096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005187"/>
            <a:ext cx="5257801" cy="345964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400" dirty="0"/>
              <a:t>Metodu ICSI se doporučuje např. párům s horší kvalitou spermiogramu, při imunologické příčině neplodnosti, při selhání nebo poruše klasického mimotělního oplodnění v předchozích cyklech.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400" dirty="0"/>
              <a:t>Při metodě ICSI embryolog za pomoci speciálního přístroje injekčně vpraví tenkou skleněnou kapilárou vybranou </a:t>
            </a:r>
            <a:r>
              <a:rPr lang="cs-CZ" sz="2400" b="1" dirty="0"/>
              <a:t>spermii přímo do cytoplazmy zralého vajíčka.</a:t>
            </a:r>
            <a:endParaRPr lang="cs-CZ" sz="2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8C59432-DF76-4294-91B0-31CA6B0A5F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27" y="199199"/>
            <a:ext cx="4328674" cy="32465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8753D0C-30FA-4F33-9297-D27369DA7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347" y="3604950"/>
            <a:ext cx="4070233" cy="30538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49549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4" id="{F7041BB1-9540-4DBC-91D7-A938977FD1A2}" vid="{61207D0C-23B6-4776-9F80-4559D666C2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sablona-pptx-in-time-2</Template>
  <TotalTime>18</TotalTime>
  <Words>1282</Words>
  <Application>Microsoft Office PowerPoint</Application>
  <PresentationFormat>Širokoúhlá obrazovka</PresentationFormat>
  <Paragraphs>82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Asistovaná reprodukce</vt:lpstr>
      <vt:lpstr>Léčba neplodnosti</vt:lpstr>
      <vt:lpstr>Metody asistované reprodukce – Intrauterinní inseminace (IUI)</vt:lpstr>
      <vt:lpstr>Metody asistované reprodukce – IVF</vt:lpstr>
      <vt:lpstr>Nativní cyklus IVF</vt:lpstr>
      <vt:lpstr>IVF s minimální stimulací vaječníků</vt:lpstr>
      <vt:lpstr>IVF s řízenou ovariální stimulací</vt:lpstr>
      <vt:lpstr>Klasické mimotělní oplodnění</vt:lpstr>
      <vt:lpstr>ICSI – intracytoplazmatická injekce spermie do vajíčka</vt:lpstr>
      <vt:lpstr>Chirurgický odběr spermií z nadvarlat a varlat</vt:lpstr>
      <vt:lpstr>Kultivace – „pěstování“ embryí</vt:lpstr>
      <vt:lpstr>Embryotransfer</vt:lpstr>
      <vt:lpstr>Kryoembryotransfer (KET)</vt:lpstr>
      <vt:lpstr>Další metody asistované reprodukce</vt:lpstr>
      <vt:lpstr>Komplikace léčby neplodnosti</vt:lpstr>
      <vt:lpstr>Podněty k zamyšlení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Asistovaná reprodukce</dc:title>
  <dc:creator>Dragon Tomas</dc:creator>
  <cp:lastModifiedBy>Dragon Tomas</cp:lastModifiedBy>
  <cp:revision>1</cp:revision>
  <dcterms:created xsi:type="dcterms:W3CDTF">2022-11-19T14:33:47Z</dcterms:created>
  <dcterms:modified xsi:type="dcterms:W3CDTF">2022-11-19T14:52:21Z</dcterms:modified>
</cp:coreProperties>
</file>